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Alatsi" charset="1" panose="00000500000000000000"/>
      <p:regular r:id="rId42"/>
    </p:embeddedFont>
    <p:embeddedFont>
      <p:font typeface="Open Sans Bold" charset="1" panose="020B0806030504020204"/>
      <p:regular r:id="rId43"/>
    </p:embeddedFont>
    <p:embeddedFont>
      <p:font typeface="Montserrat Semi-Bold" charset="1" panose="00000700000000000000"/>
      <p:regular r:id="rId44"/>
    </p:embeddedFont>
    <p:embeddedFont>
      <p:font typeface="Montserrat Medium" charset="1" panose="00000600000000000000"/>
      <p:regular r:id="rId45"/>
    </p:embeddedFont>
    <p:embeddedFont>
      <p:font typeface="Montserrat" charset="1" panose="00000500000000000000"/>
      <p:regular r:id="rId46"/>
    </p:embeddedFont>
    <p:embeddedFont>
      <p:font typeface="Montserrat Italics" charset="1" panose="00000500000000000000"/>
      <p:regular r:id="rId47"/>
    </p:embeddedFont>
    <p:embeddedFont>
      <p:font typeface="Montserrat Light" charset="1" panose="000004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 Id="rId5" Target="../media/VAGYLt8bGIM.mp4" Type="http://schemas.openxmlformats.org/officeDocument/2006/relationships/video"/><Relationship Id="rId6" Target="../media/VAGYLt8bGIM.mp4" Type="http://schemas.microsoft.com/office/2007/relationships/media"/><Relationship Id="rId7" Target="../media/image21.jpeg" Type="http://schemas.openxmlformats.org/officeDocument/2006/relationships/image"/><Relationship Id="rId8" Target="../media/VAGYLmG7op0.mp4" Type="http://schemas.openxmlformats.org/officeDocument/2006/relationships/video"/><Relationship Id="rId9" Target="../media/VAGYLmG7op0.mp4" Type="http://schemas.microsoft.com/office/2007/relationships/media"/></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11" Target="../media/VAGYLtv58SQ.mp4" Type="http://schemas.openxmlformats.org/officeDocument/2006/relationships/video"/><Relationship Id="rId12" Target="../media/VAGYLtv58SQ.mp4" Type="http://schemas.microsoft.com/office/2007/relationships/media"/><Relationship Id="rId13" Target="../media/image24.jpeg" Type="http://schemas.openxmlformats.org/officeDocument/2006/relationships/image"/><Relationship Id="rId14" Target="../media/VAGYLu6SxR4.mp4" Type="http://schemas.openxmlformats.org/officeDocument/2006/relationships/video"/><Relationship Id="rId15" Target="../media/VAGYLu6SxR4.mp4" Type="http://schemas.microsoft.com/office/2007/relationships/media"/><Relationship Id="rId16" Target="../media/image20.jpeg" Type="http://schemas.openxmlformats.org/officeDocument/2006/relationships/image"/><Relationship Id="rId17" Target="../media/VAGYLt8bGIM.mp4" Type="http://schemas.openxmlformats.org/officeDocument/2006/relationships/video"/><Relationship Id="rId18" Target="../media/VAGYLt8bGIM.mp4" Type="http://schemas.microsoft.com/office/2007/relationships/media"/><Relationship Id="rId19" Target="../media/image25.jpeg" Type="http://schemas.openxmlformats.org/officeDocument/2006/relationships/image"/><Relationship Id="rId2" Target="../media/image1.png" Type="http://schemas.openxmlformats.org/officeDocument/2006/relationships/image"/><Relationship Id="rId20" Target="../media/VAGYLndna-U.mp4" Type="http://schemas.openxmlformats.org/officeDocument/2006/relationships/video"/><Relationship Id="rId21" Target="../media/VAGYLndna-U.mp4" Type="http://schemas.microsoft.com/office/2007/relationships/media"/><Relationship Id="rId22" Target="../media/image26.jpeg" Type="http://schemas.openxmlformats.org/officeDocument/2006/relationships/image"/><Relationship Id="rId23" Target="../media/VAGYLlW8qb0.mp4" Type="http://schemas.openxmlformats.org/officeDocument/2006/relationships/video"/><Relationship Id="rId24" Target="../media/VAGYLlW8qb0.mp4" Type="http://schemas.microsoft.com/office/2007/relationships/media"/><Relationship Id="rId25" Target="../media/image27.jpeg" Type="http://schemas.openxmlformats.org/officeDocument/2006/relationships/image"/><Relationship Id="rId26" Target="../media/VAGYLoo5rHE.mp4" Type="http://schemas.openxmlformats.org/officeDocument/2006/relationships/video"/><Relationship Id="rId27" Target="../media/VAGYLoo5rHE.mp4" Type="http://schemas.microsoft.com/office/2007/relationships/media"/><Relationship Id="rId28" Target="../media/image28.jpeg" Type="http://schemas.openxmlformats.org/officeDocument/2006/relationships/image"/><Relationship Id="rId29" Target="../media/VAGYLufNhFM.mp4" Type="http://schemas.openxmlformats.org/officeDocument/2006/relationships/video"/><Relationship Id="rId3" Target="../media/image2.svg" Type="http://schemas.openxmlformats.org/officeDocument/2006/relationships/image"/><Relationship Id="rId30" Target="../media/VAGYLufNhFM.mp4" Type="http://schemas.microsoft.com/office/2007/relationships/media"/><Relationship Id="rId4" Target="../media/image21.jpeg" Type="http://schemas.openxmlformats.org/officeDocument/2006/relationships/image"/><Relationship Id="rId5" Target="../media/VAGYLmG7op0.mp4" Type="http://schemas.openxmlformats.org/officeDocument/2006/relationships/video"/><Relationship Id="rId6" Target="../media/VAGYLmG7op0.mp4" Type="http://schemas.microsoft.com/office/2007/relationships/media"/><Relationship Id="rId7" Target="../media/image22.jpeg" Type="http://schemas.openxmlformats.org/officeDocument/2006/relationships/image"/><Relationship Id="rId8" Target="../media/VAGYLgRjnZs.mp4" Type="http://schemas.openxmlformats.org/officeDocument/2006/relationships/video"/><Relationship Id="rId9" Target="../media/VAGYLgRjnZs.mp4" Type="http://schemas.microsoft.com/office/2007/relationships/media"/></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jpeg" Type="http://schemas.openxmlformats.org/officeDocument/2006/relationships/image"/><Relationship Id="rId5" Target="../media/VAGYLfeVwIQ.mp4" Type="http://schemas.openxmlformats.org/officeDocument/2006/relationships/video"/><Relationship Id="rId6" Target="../media/VAGYLfeVwIQ.mp4" Type="http://schemas.microsoft.com/office/2007/relationships/media"/><Relationship Id="rId7" Target="../media/image30.jpeg" Type="http://schemas.openxmlformats.org/officeDocument/2006/relationships/image"/><Relationship Id="rId8" Target="../media/VAGYLSMrcvU.mp4" Type="http://schemas.openxmlformats.org/officeDocument/2006/relationships/video"/><Relationship Id="rId9" Target="../media/VAGYLSMrcvU.mp4" Type="http://schemas.microsoft.com/office/2007/relationships/media"/></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YLmtpmjo.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31.jpeg" Type="http://schemas.openxmlformats.org/officeDocument/2006/relationships/image"/><Relationship Id="rId6" Target="../media/VAGYLuovnEM.mp4" Type="http://schemas.openxmlformats.org/officeDocument/2006/relationships/video"/><Relationship Id="rId7" Target="../media/VAGYLuovnEM.mp4" Type="http://schemas.microsoft.com/office/2007/relationships/media"/><Relationship Id="rId8" Target="../media/image32.jpeg" Type="http://schemas.openxmlformats.org/officeDocument/2006/relationships/image"/><Relationship Id="rId9" Target="../media/VAGYLmtpmjo.mp4" Type="http://schemas.openxmlformats.org/officeDocument/2006/relationships/video"/></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1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5059636" y="7248898"/>
            <a:ext cx="11244862" cy="873243"/>
          </a:xfrm>
          <a:prstGeom prst="rect">
            <a:avLst/>
          </a:prstGeom>
        </p:spPr>
        <p:txBody>
          <a:bodyPr anchor="t" rtlCol="false" tIns="0" lIns="0" bIns="0" rIns="0">
            <a:spAutoFit/>
          </a:bodyPr>
          <a:lstStyle/>
          <a:p>
            <a:pPr algn="ctr">
              <a:lnSpc>
                <a:spcPts val="7151"/>
              </a:lnSpc>
            </a:pPr>
            <a:r>
              <a:rPr lang="en-US" sz="5108">
                <a:solidFill>
                  <a:srgbClr val="000000"/>
                </a:solidFill>
                <a:latin typeface="Alatsi"/>
                <a:ea typeface="Alatsi"/>
                <a:cs typeface="Alatsi"/>
                <a:sym typeface="Alatsi"/>
              </a:rPr>
              <a:t>Presented By : Team Mobiuz</a:t>
            </a:r>
          </a:p>
        </p:txBody>
      </p:sp>
      <p:sp>
        <p:nvSpPr>
          <p:cNvPr name="TextBox 14" id="14"/>
          <p:cNvSpPr txBox="true"/>
          <p:nvPr/>
        </p:nvSpPr>
        <p:spPr>
          <a:xfrm rot="0">
            <a:off x="7067640" y="8394996"/>
            <a:ext cx="6882108" cy="533299"/>
          </a:xfrm>
          <a:prstGeom prst="rect">
            <a:avLst/>
          </a:prstGeom>
        </p:spPr>
        <p:txBody>
          <a:bodyPr anchor="t" rtlCol="false" tIns="0" lIns="0" bIns="0" rIns="0">
            <a:spAutoFit/>
          </a:bodyPr>
          <a:lstStyle/>
          <a:p>
            <a:pPr algn="ctr">
              <a:lnSpc>
                <a:spcPts val="4376"/>
              </a:lnSpc>
            </a:pPr>
            <a:r>
              <a:rPr lang="en-US" sz="3126">
                <a:solidFill>
                  <a:srgbClr val="000000"/>
                </a:solidFill>
                <a:latin typeface="Alatsi"/>
                <a:ea typeface="Alatsi"/>
                <a:cs typeface="Alatsi"/>
                <a:sym typeface="Alatsi"/>
              </a:rPr>
              <a:t>IIIT Hyderabad</a:t>
            </a:r>
            <a:r>
              <a:rPr lang="en-US" sz="3126">
                <a:solidFill>
                  <a:srgbClr val="000000"/>
                </a:solidFill>
                <a:latin typeface="Alatsi"/>
                <a:ea typeface="Alatsi"/>
                <a:cs typeface="Alatsi"/>
                <a:sym typeface="Alatsi"/>
              </a:rPr>
              <a:t> | DIP 2024</a:t>
            </a:r>
          </a:p>
        </p:txBody>
      </p:sp>
      <p:sp>
        <p:nvSpPr>
          <p:cNvPr name="Freeform 15" id="15"/>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5240463" y="2759198"/>
            <a:ext cx="11412326" cy="3924940"/>
            <a:chOff x="0" y="0"/>
            <a:chExt cx="15216435" cy="5233253"/>
          </a:xfrm>
        </p:grpSpPr>
        <p:sp>
          <p:nvSpPr>
            <p:cNvPr name="TextBox 17" id="17"/>
            <p:cNvSpPr txBox="true"/>
            <p:nvPr/>
          </p:nvSpPr>
          <p:spPr>
            <a:xfrm rot="0">
              <a:off x="0" y="190500"/>
              <a:ext cx="15216435" cy="4193377"/>
            </a:xfrm>
            <a:prstGeom prst="rect">
              <a:avLst/>
            </a:prstGeom>
          </p:spPr>
          <p:txBody>
            <a:bodyPr anchor="t" rtlCol="false" tIns="0" lIns="0" bIns="0" rIns="0">
              <a:spAutoFit/>
            </a:bodyPr>
            <a:lstStyle/>
            <a:p>
              <a:pPr algn="ctr">
                <a:lnSpc>
                  <a:spcPts val="7997"/>
                </a:lnSpc>
              </a:pPr>
              <a:r>
                <a:rPr lang="en-US" sz="8244">
                  <a:solidFill>
                    <a:srgbClr val="000000"/>
                  </a:solidFill>
                  <a:latin typeface="Alatsi"/>
                  <a:ea typeface="Alatsi"/>
                  <a:cs typeface="Alatsi"/>
                  <a:sym typeface="Alatsi"/>
                </a:rPr>
                <a:t>CLUSTERING-BASED COLOR TRANSFER AND HARMONY ADJUSTMENT</a:t>
              </a:r>
            </a:p>
          </p:txBody>
        </p:sp>
        <p:sp>
          <p:nvSpPr>
            <p:cNvPr name="TextBox 18" id="18"/>
            <p:cNvSpPr txBox="true"/>
            <p:nvPr/>
          </p:nvSpPr>
          <p:spPr>
            <a:xfrm rot="0">
              <a:off x="0" y="4469602"/>
              <a:ext cx="15216435" cy="763651"/>
            </a:xfrm>
            <a:prstGeom prst="rect">
              <a:avLst/>
            </a:prstGeom>
          </p:spPr>
          <p:txBody>
            <a:bodyPr anchor="t" rtlCol="false" tIns="0" lIns="0" bIns="0" rIns="0">
              <a:spAutoFit/>
            </a:bodyPr>
            <a:lstStyle/>
            <a:p>
              <a:pPr algn="ctr">
                <a:lnSpc>
                  <a:spcPts val="4074"/>
                </a:lnSpc>
              </a:pPr>
              <a:r>
                <a:rPr lang="en-US" sz="4200">
                  <a:solidFill>
                    <a:srgbClr val="000000"/>
                  </a:solidFill>
                  <a:latin typeface="Alatsi"/>
                  <a:ea typeface="Alatsi"/>
                  <a:cs typeface="Alatsi"/>
                  <a:sym typeface="Alatsi"/>
                </a:rPr>
                <a:t>FOR IMAGE AND VIDEO AESTHETIC ENHANCEMENT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904875"/>
            <a:ext cx="16230600" cy="1217295"/>
          </a:xfrm>
          <a:prstGeom prst="rect">
            <a:avLst/>
          </a:prstGeom>
        </p:spPr>
        <p:txBody>
          <a:bodyPr anchor="t" rtlCol="false" tIns="0" lIns="0" bIns="0" rIns="0">
            <a:spAutoFit/>
          </a:bodyPr>
          <a:lstStyle/>
          <a:p>
            <a:pPr algn="ctr">
              <a:lnSpc>
                <a:spcPts val="10080"/>
              </a:lnSpc>
            </a:pPr>
            <a:r>
              <a:rPr lang="en-US" sz="7200">
                <a:solidFill>
                  <a:srgbClr val="000000"/>
                </a:solidFill>
                <a:latin typeface="Alatsi"/>
                <a:ea typeface="Alatsi"/>
                <a:cs typeface="Alatsi"/>
                <a:sym typeface="Alatsi"/>
              </a:rPr>
              <a:t>COLOR PALETTE EXTRACTION</a:t>
            </a:r>
          </a:p>
        </p:txBody>
      </p:sp>
      <p:sp>
        <p:nvSpPr>
          <p:cNvPr name="TextBox 3" id="3"/>
          <p:cNvSpPr txBox="true"/>
          <p:nvPr/>
        </p:nvSpPr>
        <p:spPr>
          <a:xfrm rot="0">
            <a:off x="1763277" y="2533683"/>
            <a:ext cx="15355327" cy="5424805"/>
          </a:xfrm>
          <a:prstGeom prst="rect">
            <a:avLst/>
          </a:prstGeom>
        </p:spPr>
        <p:txBody>
          <a:bodyPr anchor="t" rtlCol="false" tIns="0" lIns="0" bIns="0" rIns="0">
            <a:spAutoFit/>
          </a:bodyPr>
          <a:lstStyle/>
          <a:p>
            <a:pPr algn="l">
              <a:lnSpc>
                <a:spcPts val="3919"/>
              </a:lnSpc>
            </a:pPr>
            <a:r>
              <a:rPr lang="en-US" sz="2799" u="sng" b="true">
                <a:solidFill>
                  <a:srgbClr val="000000"/>
                </a:solidFill>
                <a:latin typeface="Montserrat Semi-Bold"/>
                <a:ea typeface="Montserrat Semi-Bold"/>
                <a:cs typeface="Montserrat Semi-Bold"/>
                <a:sym typeface="Montserrat Semi-Bold"/>
              </a:rPr>
              <a:t>Clustering Algorithm:</a:t>
            </a:r>
            <a:r>
              <a:rPr lang="en-US" sz="2799" b="true">
                <a:solidFill>
                  <a:srgbClr val="000000"/>
                </a:solidFill>
                <a:latin typeface="Montserrat Semi-Bold"/>
                <a:ea typeface="Montserrat Semi-Bold"/>
                <a:cs typeface="Montserrat Semi-Bold"/>
                <a:sym typeface="Montserrat Semi-Bold"/>
              </a:rPr>
              <a:t> </a:t>
            </a:r>
            <a:r>
              <a:rPr lang="en-US" sz="2799" b="true">
                <a:solidFill>
                  <a:srgbClr val="000000"/>
                </a:solidFill>
                <a:latin typeface="Montserrat Medium"/>
                <a:ea typeface="Montserrat Medium"/>
                <a:cs typeface="Montserrat Medium"/>
                <a:sym typeface="Montserrat Medium"/>
              </a:rPr>
              <a:t>K-means clustering is employed to identify the dominant colors in the source and style images. The images are transformed into LAB color space to better capture perceptual differences. [8] [9] [10]</a:t>
            </a:r>
          </a:p>
          <a:p>
            <a:pPr algn="l" marL="604519" indent="-302260" lvl="1">
              <a:lnSpc>
                <a:spcPts val="3919"/>
              </a:lnSpc>
              <a:buFont typeface="Arial"/>
              <a:buChar char="•"/>
            </a:pPr>
            <a:r>
              <a:rPr lang="en-US" sz="2799">
                <a:solidFill>
                  <a:srgbClr val="000000"/>
                </a:solidFill>
                <a:latin typeface="Montserrat"/>
                <a:ea typeface="Montserrat"/>
                <a:cs typeface="Montserrat"/>
                <a:sym typeface="Montserrat"/>
              </a:rPr>
              <a:t>The clustering process partitions the image into </a:t>
            </a:r>
            <a:r>
              <a:rPr lang="en-US" sz="2799" i="true">
                <a:solidFill>
                  <a:srgbClr val="000000"/>
                </a:solidFill>
                <a:latin typeface="Montserrat Italics"/>
                <a:ea typeface="Montserrat Italics"/>
                <a:cs typeface="Montserrat Italics"/>
                <a:sym typeface="Montserrat Italics"/>
              </a:rPr>
              <a:t>k</a:t>
            </a:r>
            <a:r>
              <a:rPr lang="en-US" sz="2799">
                <a:solidFill>
                  <a:srgbClr val="000000"/>
                </a:solidFill>
                <a:latin typeface="Montserrat"/>
                <a:ea typeface="Montserrat"/>
                <a:cs typeface="Montserrat"/>
                <a:sym typeface="Montserrat"/>
              </a:rPr>
              <a:t> clusters, where </a:t>
            </a:r>
            <a:r>
              <a:rPr lang="en-US" sz="2799" i="true">
                <a:solidFill>
                  <a:srgbClr val="000000"/>
                </a:solidFill>
                <a:latin typeface="Montserrat Italics"/>
                <a:ea typeface="Montserrat Italics"/>
                <a:cs typeface="Montserrat Italics"/>
                <a:sym typeface="Montserrat Italics"/>
              </a:rPr>
              <a:t>k</a:t>
            </a:r>
            <a:r>
              <a:rPr lang="en-US" sz="2799">
                <a:solidFill>
                  <a:srgbClr val="000000"/>
                </a:solidFill>
                <a:latin typeface="Montserrat"/>
                <a:ea typeface="Montserrat"/>
                <a:cs typeface="Montserrat"/>
                <a:sym typeface="Montserrat"/>
              </a:rPr>
              <a:t> is a predefined number representing the dominant colors. </a:t>
            </a:r>
          </a:p>
          <a:p>
            <a:pPr algn="l" marL="604519" indent="-302260" lvl="1">
              <a:lnSpc>
                <a:spcPts val="3919"/>
              </a:lnSpc>
              <a:buFont typeface="Arial"/>
              <a:buChar char="•"/>
            </a:pPr>
            <a:r>
              <a:rPr lang="en-US" sz="2799">
                <a:solidFill>
                  <a:srgbClr val="000000"/>
                </a:solidFill>
                <a:latin typeface="Montserrat"/>
                <a:ea typeface="Montserrat"/>
                <a:cs typeface="Montserrat"/>
                <a:sym typeface="Montserrat"/>
              </a:rPr>
              <a:t>The centroids of these clusters represent the dominant colors, forming the respective palettes for the source and style images.</a:t>
            </a:r>
          </a:p>
          <a:p>
            <a:pPr algn="l">
              <a:lnSpc>
                <a:spcPts val="3919"/>
              </a:lnSpc>
            </a:pPr>
          </a:p>
          <a:p>
            <a:pPr algn="l">
              <a:lnSpc>
                <a:spcPts val="3919"/>
              </a:lnSpc>
            </a:pPr>
            <a:r>
              <a:rPr lang="en-US" b="true" sz="2799" u="sng">
                <a:solidFill>
                  <a:srgbClr val="000000"/>
                </a:solidFill>
                <a:latin typeface="Montserrat Semi-Bold"/>
                <a:ea typeface="Montserrat Semi-Bold"/>
                <a:cs typeface="Montserrat Semi-Bold"/>
                <a:sym typeface="Montserrat Semi-Bold"/>
              </a:rPr>
              <a:t>Color Matching</a:t>
            </a:r>
            <a:r>
              <a:rPr lang="en-US" sz="2799" b="true">
                <a:solidFill>
                  <a:srgbClr val="000000"/>
                </a:solidFill>
                <a:latin typeface="Montserrat Semi-Bold"/>
                <a:ea typeface="Montserrat Semi-Bold"/>
                <a:cs typeface="Montserrat Semi-Bold"/>
                <a:sym typeface="Montserrat Semi-Bold"/>
              </a:rPr>
              <a:t>: </a:t>
            </a:r>
            <a:r>
              <a:rPr lang="en-US" sz="2799" b="true">
                <a:solidFill>
                  <a:srgbClr val="000000"/>
                </a:solidFill>
                <a:latin typeface="Montserrat Medium"/>
                <a:ea typeface="Montserrat Medium"/>
                <a:cs typeface="Montserrat Medium"/>
                <a:sym typeface="Montserrat Medium"/>
              </a:rPr>
              <a:t>The original image palette is mapped to the reference image palette. This mapping ensures that the original image adopts the reference image’s color scheme in a perceptually meaningful manner.</a:t>
            </a:r>
          </a:p>
        </p:txBody>
      </p:sp>
      <p:grpSp>
        <p:nvGrpSpPr>
          <p:cNvPr name="Group 4" id="4"/>
          <p:cNvGrpSpPr/>
          <p:nvPr/>
        </p:nvGrpSpPr>
        <p:grpSpPr>
          <a:xfrm rot="0">
            <a:off x="627362" y="0"/>
            <a:ext cx="937061" cy="10287000"/>
            <a:chOff x="0" y="0"/>
            <a:chExt cx="246798" cy="2709333"/>
          </a:xfrm>
        </p:grpSpPr>
        <p:sp>
          <p:nvSpPr>
            <p:cNvPr name="Freeform 5" id="5"/>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6" id="6"/>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8" id="8"/>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9" id="9"/>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10" id="10"/>
          <p:cNvGrpSpPr/>
          <p:nvPr/>
        </p:nvGrpSpPr>
        <p:grpSpPr>
          <a:xfrm rot="0">
            <a:off x="15859155" y="0"/>
            <a:ext cx="1562612" cy="1673225"/>
            <a:chOff x="0" y="0"/>
            <a:chExt cx="2083482" cy="2230967"/>
          </a:xfrm>
        </p:grpSpPr>
        <p:grpSp>
          <p:nvGrpSpPr>
            <p:cNvPr name="Group 11" id="11"/>
            <p:cNvGrpSpPr/>
            <p:nvPr/>
          </p:nvGrpSpPr>
          <p:grpSpPr>
            <a:xfrm rot="0">
              <a:off x="75599" y="0"/>
              <a:ext cx="1932284" cy="2230967"/>
              <a:chOff x="0" y="0"/>
              <a:chExt cx="703982" cy="812800"/>
            </a:xfrm>
          </p:grpSpPr>
          <p:sp>
            <p:nvSpPr>
              <p:cNvPr name="Freeform 12" id="1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3" id="1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9</a:t>
              </a:r>
            </a:p>
          </p:txBody>
        </p:sp>
      </p:grpSp>
      <p:sp>
        <p:nvSpPr>
          <p:cNvPr name="Freeform 15" id="15"/>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16230600" cy="1104265"/>
          </a:xfrm>
          <a:prstGeom prst="rect">
            <a:avLst/>
          </a:prstGeom>
        </p:spPr>
        <p:txBody>
          <a:bodyPr anchor="t" rtlCol="false" tIns="0" lIns="0" bIns="0" rIns="0">
            <a:spAutoFit/>
          </a:bodyPr>
          <a:lstStyle/>
          <a:p>
            <a:pPr algn="ctr">
              <a:lnSpc>
                <a:spcPts val="8959"/>
              </a:lnSpc>
            </a:pPr>
            <a:r>
              <a:rPr lang="en-US" sz="6399">
                <a:solidFill>
                  <a:srgbClr val="000000"/>
                </a:solidFill>
                <a:latin typeface="Alatsi"/>
                <a:ea typeface="Alatsi"/>
                <a:cs typeface="Alatsi"/>
                <a:sym typeface="Alatsi"/>
              </a:rPr>
              <a:t>COLOR TRANSFER USING RBF MAPPING</a:t>
            </a:r>
          </a:p>
        </p:txBody>
      </p:sp>
      <p:sp>
        <p:nvSpPr>
          <p:cNvPr name="TextBox 3" id="3"/>
          <p:cNvSpPr txBox="true"/>
          <p:nvPr/>
        </p:nvSpPr>
        <p:spPr>
          <a:xfrm rot="0">
            <a:off x="1763277" y="2258752"/>
            <a:ext cx="15355327" cy="6910705"/>
          </a:xfrm>
          <a:prstGeom prst="rect">
            <a:avLst/>
          </a:prstGeom>
        </p:spPr>
        <p:txBody>
          <a:bodyPr anchor="t" rtlCol="false" tIns="0" lIns="0" bIns="0" rIns="0">
            <a:spAutoFit/>
          </a:bodyPr>
          <a:lstStyle/>
          <a:p>
            <a:pPr algn="l">
              <a:lnSpc>
                <a:spcPts val="3919"/>
              </a:lnSpc>
            </a:pPr>
            <a:r>
              <a:rPr lang="en-US" sz="2799" b="true">
                <a:solidFill>
                  <a:srgbClr val="000000"/>
                </a:solidFill>
                <a:latin typeface="Montserrat Medium"/>
                <a:ea typeface="Montserrat Medium"/>
                <a:cs typeface="Montserrat Medium"/>
                <a:sym typeface="Montserrat Medium"/>
              </a:rPr>
              <a:t>Once the palettes are extracted, the next step is to transfer the colors from the style palette to the source image. Radial Basis Functions (RBFs) are used to ensure smooth transitions and natural blending. </a:t>
            </a:r>
          </a:p>
          <a:p>
            <a:pPr algn="l" marL="604519" indent="-302260" lvl="1">
              <a:lnSpc>
                <a:spcPts val="3919"/>
              </a:lnSpc>
              <a:buFont typeface="Arial"/>
              <a:buChar char="•"/>
            </a:pPr>
            <a:r>
              <a:rPr lang="en-US" sz="2799">
                <a:solidFill>
                  <a:srgbClr val="000000"/>
                </a:solidFill>
                <a:latin typeface="Montserrat"/>
                <a:ea typeface="Montserrat"/>
                <a:cs typeface="Montserrat"/>
                <a:sym typeface="Montserrat"/>
              </a:rPr>
              <a:t>The weights are computed using Gaussian functions centered around the style palette colors:</a:t>
            </a:r>
          </a:p>
          <a:p>
            <a:pPr algn="l">
              <a:lnSpc>
                <a:spcPts val="3919"/>
              </a:lnSpc>
            </a:pPr>
          </a:p>
          <a:p>
            <a:pPr algn="l">
              <a:lnSpc>
                <a:spcPts val="3919"/>
              </a:lnSpc>
            </a:pPr>
          </a:p>
          <a:p>
            <a:pPr algn="l">
              <a:lnSpc>
                <a:spcPts val="3919"/>
              </a:lnSpc>
            </a:pPr>
          </a:p>
          <a:p>
            <a:pPr algn="l">
              <a:lnSpc>
                <a:spcPts val="3919"/>
              </a:lnSpc>
            </a:pPr>
          </a:p>
          <a:p>
            <a:pPr algn="l">
              <a:lnSpc>
                <a:spcPts val="3919"/>
              </a:lnSpc>
            </a:pPr>
          </a:p>
          <a:p>
            <a:pPr algn="l">
              <a:lnSpc>
                <a:spcPts val="3919"/>
              </a:lnSpc>
            </a:pPr>
          </a:p>
          <a:p>
            <a:pPr algn="l">
              <a:lnSpc>
                <a:spcPts val="3919"/>
              </a:lnSpc>
            </a:pPr>
            <a:r>
              <a:rPr lang="en-US" b="true" sz="2799" u="sng">
                <a:solidFill>
                  <a:srgbClr val="000000"/>
                </a:solidFill>
                <a:latin typeface="Montserrat Semi-Bold"/>
                <a:ea typeface="Montserrat Semi-Bold"/>
                <a:cs typeface="Montserrat Semi-Bold"/>
                <a:sym typeface="Montserrat Semi-Bold"/>
              </a:rPr>
              <a:t>Application to Pixels</a:t>
            </a:r>
            <a:r>
              <a:rPr lang="en-US" sz="2799" b="true">
                <a:solidFill>
                  <a:srgbClr val="000000"/>
                </a:solidFill>
                <a:latin typeface="Montserrat Semi-Bold"/>
                <a:ea typeface="Montserrat Semi-Bold"/>
                <a:cs typeface="Montserrat Semi-Bold"/>
                <a:sym typeface="Montserrat Semi-Bold"/>
              </a:rPr>
              <a:t>: </a:t>
            </a:r>
            <a:r>
              <a:rPr lang="en-US" sz="2799" b="true">
                <a:solidFill>
                  <a:srgbClr val="000000"/>
                </a:solidFill>
                <a:latin typeface="Montserrat Medium"/>
                <a:ea typeface="Montserrat Medium"/>
                <a:cs typeface="Montserrat Medium"/>
                <a:sym typeface="Montserrat Medium"/>
              </a:rPr>
              <a:t>Each pixel in the source image is remapped to a new color using the weighted function. This ensures a seamless and perceptually consistent transfer of the style image’s color scheme.</a:t>
            </a:r>
          </a:p>
        </p:txBody>
      </p:sp>
      <p:grpSp>
        <p:nvGrpSpPr>
          <p:cNvPr name="Group 4" id="4"/>
          <p:cNvGrpSpPr/>
          <p:nvPr/>
        </p:nvGrpSpPr>
        <p:grpSpPr>
          <a:xfrm rot="0">
            <a:off x="627362" y="0"/>
            <a:ext cx="937061" cy="10287000"/>
            <a:chOff x="0" y="0"/>
            <a:chExt cx="246798" cy="2709333"/>
          </a:xfrm>
        </p:grpSpPr>
        <p:sp>
          <p:nvSpPr>
            <p:cNvPr name="Freeform 5" id="5"/>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6" id="6"/>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8" id="8"/>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9" id="9"/>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10" id="10"/>
          <p:cNvGrpSpPr/>
          <p:nvPr/>
        </p:nvGrpSpPr>
        <p:grpSpPr>
          <a:xfrm rot="0">
            <a:off x="15859155" y="0"/>
            <a:ext cx="1562612" cy="1673225"/>
            <a:chOff x="0" y="0"/>
            <a:chExt cx="2083482" cy="2230967"/>
          </a:xfrm>
        </p:grpSpPr>
        <p:grpSp>
          <p:nvGrpSpPr>
            <p:cNvPr name="Group 11" id="11"/>
            <p:cNvGrpSpPr/>
            <p:nvPr/>
          </p:nvGrpSpPr>
          <p:grpSpPr>
            <a:xfrm rot="0">
              <a:off x="75599" y="0"/>
              <a:ext cx="1932284" cy="2230967"/>
              <a:chOff x="0" y="0"/>
              <a:chExt cx="703982" cy="812800"/>
            </a:xfrm>
          </p:grpSpPr>
          <p:sp>
            <p:nvSpPr>
              <p:cNvPr name="Freeform 12" id="1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3" id="1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10</a:t>
              </a:r>
            </a:p>
          </p:txBody>
        </p:sp>
      </p:grpSp>
      <p:sp>
        <p:nvSpPr>
          <p:cNvPr name="Freeform 15" id="15"/>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5976407" y="4499847"/>
            <a:ext cx="6929066" cy="2624384"/>
          </a:xfrm>
          <a:custGeom>
            <a:avLst/>
            <a:gdLst/>
            <a:ahLst/>
            <a:cxnLst/>
            <a:rect r="r" b="b" t="t" l="l"/>
            <a:pathLst>
              <a:path h="2624384" w="6929066">
                <a:moveTo>
                  <a:pt x="0" y="0"/>
                </a:moveTo>
                <a:lnTo>
                  <a:pt x="6929067" y="0"/>
                </a:lnTo>
                <a:lnTo>
                  <a:pt x="6929067" y="2624384"/>
                </a:lnTo>
                <a:lnTo>
                  <a:pt x="0" y="2624384"/>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16230600" cy="1104265"/>
          </a:xfrm>
          <a:prstGeom prst="rect">
            <a:avLst/>
          </a:prstGeom>
        </p:spPr>
        <p:txBody>
          <a:bodyPr anchor="t" rtlCol="false" tIns="0" lIns="0" bIns="0" rIns="0">
            <a:spAutoFit/>
          </a:bodyPr>
          <a:lstStyle/>
          <a:p>
            <a:pPr algn="ctr">
              <a:lnSpc>
                <a:spcPts val="8959"/>
              </a:lnSpc>
            </a:pPr>
            <a:r>
              <a:rPr lang="en-US" sz="6399">
                <a:solidFill>
                  <a:srgbClr val="000000"/>
                </a:solidFill>
                <a:latin typeface="Alatsi"/>
                <a:ea typeface="Alatsi"/>
                <a:cs typeface="Alatsi"/>
                <a:sym typeface="Alatsi"/>
              </a:rPr>
              <a:t>HARMONIC SHIFT ADJUSTMENT</a:t>
            </a:r>
          </a:p>
        </p:txBody>
      </p:sp>
      <p:sp>
        <p:nvSpPr>
          <p:cNvPr name="TextBox 3" id="3"/>
          <p:cNvSpPr txBox="true"/>
          <p:nvPr/>
        </p:nvSpPr>
        <p:spPr>
          <a:xfrm rot="0">
            <a:off x="1763277" y="2200621"/>
            <a:ext cx="15355327" cy="1462405"/>
          </a:xfrm>
          <a:prstGeom prst="rect">
            <a:avLst/>
          </a:prstGeom>
        </p:spPr>
        <p:txBody>
          <a:bodyPr anchor="t" rtlCol="false" tIns="0" lIns="0" bIns="0" rIns="0">
            <a:spAutoFit/>
          </a:bodyPr>
          <a:lstStyle/>
          <a:p>
            <a:pPr algn="l">
              <a:lnSpc>
                <a:spcPts val="3919"/>
              </a:lnSpc>
            </a:pPr>
            <a:r>
              <a:rPr lang="en-US" sz="2799" b="true">
                <a:solidFill>
                  <a:srgbClr val="000000"/>
                </a:solidFill>
                <a:latin typeface="Montserrat Medium"/>
                <a:ea typeface="Montserrat Medium"/>
                <a:cs typeface="Montserrat Medium"/>
                <a:sym typeface="Montserrat Medium"/>
              </a:rPr>
              <a:t>To enhance the aesthetic appeal, the transferred colors are aligned with a predefined color harmony type. This process involves adjusting the hues while maintaining the perceived luminance and saturation.</a:t>
            </a:r>
          </a:p>
        </p:txBody>
      </p:sp>
      <p:grpSp>
        <p:nvGrpSpPr>
          <p:cNvPr name="Group 4" id="4"/>
          <p:cNvGrpSpPr/>
          <p:nvPr/>
        </p:nvGrpSpPr>
        <p:grpSpPr>
          <a:xfrm rot="0">
            <a:off x="627362" y="0"/>
            <a:ext cx="937061" cy="10287000"/>
            <a:chOff x="0" y="0"/>
            <a:chExt cx="246798" cy="2709333"/>
          </a:xfrm>
        </p:grpSpPr>
        <p:sp>
          <p:nvSpPr>
            <p:cNvPr name="Freeform 5" id="5"/>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6" id="6"/>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8" id="8"/>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9" id="9"/>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10" id="10"/>
          <p:cNvGrpSpPr/>
          <p:nvPr/>
        </p:nvGrpSpPr>
        <p:grpSpPr>
          <a:xfrm rot="0">
            <a:off x="15859155" y="0"/>
            <a:ext cx="1562612" cy="1673225"/>
            <a:chOff x="0" y="0"/>
            <a:chExt cx="2083482" cy="2230967"/>
          </a:xfrm>
        </p:grpSpPr>
        <p:grpSp>
          <p:nvGrpSpPr>
            <p:cNvPr name="Group 11" id="11"/>
            <p:cNvGrpSpPr/>
            <p:nvPr/>
          </p:nvGrpSpPr>
          <p:grpSpPr>
            <a:xfrm rot="0">
              <a:off x="75599" y="0"/>
              <a:ext cx="1932284" cy="2230967"/>
              <a:chOff x="0" y="0"/>
              <a:chExt cx="703982" cy="812800"/>
            </a:xfrm>
          </p:grpSpPr>
          <p:sp>
            <p:nvSpPr>
              <p:cNvPr name="Freeform 12" id="1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3" id="1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11</a:t>
              </a:r>
            </a:p>
          </p:txBody>
        </p:sp>
      </p:grpSp>
      <p:sp>
        <p:nvSpPr>
          <p:cNvPr name="Freeform 15" id="15"/>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473156" y="6276909"/>
            <a:ext cx="5368845" cy="3900881"/>
          </a:xfrm>
          <a:custGeom>
            <a:avLst/>
            <a:gdLst/>
            <a:ahLst/>
            <a:cxnLst/>
            <a:rect r="r" b="b" t="t" l="l"/>
            <a:pathLst>
              <a:path h="3900881" w="5368845">
                <a:moveTo>
                  <a:pt x="0" y="0"/>
                </a:moveTo>
                <a:lnTo>
                  <a:pt x="5368845" y="0"/>
                </a:lnTo>
                <a:lnTo>
                  <a:pt x="5368845" y="3900882"/>
                </a:lnTo>
                <a:lnTo>
                  <a:pt x="0" y="3900882"/>
                </a:lnTo>
                <a:lnTo>
                  <a:pt x="0" y="0"/>
                </a:lnTo>
                <a:close/>
              </a:path>
            </a:pathLst>
          </a:custGeom>
          <a:blipFill>
            <a:blip r:embed="rId4"/>
            <a:stretch>
              <a:fillRect l="0" t="0" r="0" b="0"/>
            </a:stretch>
          </a:blipFill>
        </p:spPr>
      </p:sp>
      <p:sp>
        <p:nvSpPr>
          <p:cNvPr name="Freeform 18" id="18"/>
          <p:cNvSpPr/>
          <p:nvPr/>
        </p:nvSpPr>
        <p:spPr>
          <a:xfrm flipH="false" flipV="false" rot="0">
            <a:off x="3740284" y="6276909"/>
            <a:ext cx="5271461" cy="3900881"/>
          </a:xfrm>
          <a:custGeom>
            <a:avLst/>
            <a:gdLst/>
            <a:ahLst/>
            <a:cxnLst/>
            <a:rect r="r" b="b" t="t" l="l"/>
            <a:pathLst>
              <a:path h="3900881" w="5271461">
                <a:moveTo>
                  <a:pt x="0" y="0"/>
                </a:moveTo>
                <a:lnTo>
                  <a:pt x="5271461" y="0"/>
                </a:lnTo>
                <a:lnTo>
                  <a:pt x="5271461" y="3900882"/>
                </a:lnTo>
                <a:lnTo>
                  <a:pt x="0" y="3900882"/>
                </a:lnTo>
                <a:lnTo>
                  <a:pt x="0" y="0"/>
                </a:lnTo>
                <a:close/>
              </a:path>
            </a:pathLst>
          </a:custGeom>
          <a:blipFill>
            <a:blip r:embed="rId5"/>
            <a:stretch>
              <a:fillRect l="0" t="0" r="0" b="0"/>
            </a:stretch>
          </a:blipFill>
        </p:spPr>
      </p:sp>
      <p:sp>
        <p:nvSpPr>
          <p:cNvPr name="TextBox 19" id="19"/>
          <p:cNvSpPr txBox="true"/>
          <p:nvPr/>
        </p:nvSpPr>
        <p:spPr>
          <a:xfrm rot="0">
            <a:off x="1763277" y="3769360"/>
            <a:ext cx="15355327" cy="2776855"/>
          </a:xfrm>
          <a:prstGeom prst="rect">
            <a:avLst/>
          </a:prstGeom>
        </p:spPr>
        <p:txBody>
          <a:bodyPr anchor="t" rtlCol="false" tIns="0" lIns="0" bIns="0" rIns="0">
            <a:spAutoFit/>
          </a:bodyPr>
          <a:lstStyle/>
          <a:p>
            <a:pPr algn="l">
              <a:lnSpc>
                <a:spcPts val="3919"/>
              </a:lnSpc>
            </a:pPr>
            <a:r>
              <a:rPr lang="en-US" sz="2799" u="sng" b="true">
                <a:solidFill>
                  <a:srgbClr val="000000"/>
                </a:solidFill>
                <a:latin typeface="Montserrat Semi-Bold"/>
                <a:ea typeface="Montserrat Semi-Bold"/>
                <a:cs typeface="Montserrat Semi-Bold"/>
                <a:sym typeface="Montserrat Semi-Bold"/>
              </a:rPr>
              <a:t>Harmony Types</a:t>
            </a:r>
            <a:r>
              <a:rPr lang="en-US" sz="2799" b="true">
                <a:solidFill>
                  <a:srgbClr val="000000"/>
                </a:solidFill>
                <a:latin typeface="Montserrat Medium"/>
                <a:ea typeface="Montserrat Medium"/>
                <a:cs typeface="Montserrat Medium"/>
                <a:sym typeface="Montserrat Medium"/>
              </a:rPr>
              <a:t>: Harmony types are defined geometrically in the hue-saturation plane of the color space [15]. For instance:</a:t>
            </a:r>
          </a:p>
          <a:p>
            <a:pPr algn="l" marL="1079502" indent="-359834" lvl="2">
              <a:lnSpc>
                <a:spcPts val="3500"/>
              </a:lnSpc>
              <a:buFont typeface="Arial"/>
              <a:buChar char="⚬"/>
            </a:pPr>
            <a:r>
              <a:rPr lang="en-US" b="true" sz="2500">
                <a:solidFill>
                  <a:srgbClr val="000000"/>
                </a:solidFill>
                <a:latin typeface="Montserrat Medium"/>
                <a:ea typeface="Montserrat Medium"/>
                <a:cs typeface="Montserrat Medium"/>
                <a:sym typeface="Montserrat Medium"/>
              </a:rPr>
              <a:t>Complementary: Colors are 180° apart in the hue circle.</a:t>
            </a:r>
          </a:p>
          <a:p>
            <a:pPr algn="l" marL="1079502" indent="-359834" lvl="2">
              <a:lnSpc>
                <a:spcPts val="3500"/>
              </a:lnSpc>
              <a:buFont typeface="Arial"/>
              <a:buChar char="⚬"/>
            </a:pPr>
            <a:r>
              <a:rPr lang="en-US" b="true" sz="2500">
                <a:solidFill>
                  <a:srgbClr val="000000"/>
                </a:solidFill>
                <a:latin typeface="Montserrat Medium"/>
                <a:ea typeface="Montserrat Medium"/>
                <a:cs typeface="Montserrat Medium"/>
                <a:sym typeface="Montserrat Medium"/>
              </a:rPr>
              <a:t>Analogous: Colors are adjacent within a 30°- 60° range.</a:t>
            </a:r>
          </a:p>
          <a:p>
            <a:pPr algn="l" marL="1079502" indent="-359834" lvl="2">
              <a:lnSpc>
                <a:spcPts val="3500"/>
              </a:lnSpc>
              <a:buFont typeface="Arial"/>
              <a:buChar char="⚬"/>
            </a:pPr>
            <a:r>
              <a:rPr lang="en-US" b="true" sz="2500">
                <a:solidFill>
                  <a:srgbClr val="000000"/>
                </a:solidFill>
                <a:latin typeface="Montserrat Medium"/>
                <a:ea typeface="Montserrat Medium"/>
                <a:cs typeface="Montserrat Medium"/>
                <a:sym typeface="Montserrat Medium"/>
              </a:rPr>
              <a:t>Triadic: Colors form a triangle with 120° separation.</a:t>
            </a:r>
          </a:p>
          <a:p>
            <a:pPr algn="l">
              <a:lnSpc>
                <a:spcPts val="3919"/>
              </a:lnSpc>
            </a:pPr>
          </a:p>
        </p:txBody>
      </p:sp>
      <p:sp>
        <p:nvSpPr>
          <p:cNvPr name="TextBox 20" id="20"/>
          <p:cNvSpPr txBox="true"/>
          <p:nvPr/>
        </p:nvSpPr>
        <p:spPr>
          <a:xfrm rot="0">
            <a:off x="14950337" y="8189250"/>
            <a:ext cx="2168267" cy="325817"/>
          </a:xfrm>
          <a:prstGeom prst="rect">
            <a:avLst/>
          </a:prstGeom>
        </p:spPr>
        <p:txBody>
          <a:bodyPr anchor="t" rtlCol="false" tIns="0" lIns="0" bIns="0" rIns="0">
            <a:spAutoFit/>
          </a:bodyPr>
          <a:lstStyle/>
          <a:p>
            <a:pPr algn="l">
              <a:lnSpc>
                <a:spcPts val="2658"/>
              </a:lnSpc>
            </a:pPr>
            <a:r>
              <a:rPr lang="en-US" sz="1899" u="sng">
                <a:solidFill>
                  <a:srgbClr val="000000"/>
                </a:solidFill>
                <a:latin typeface="Montserrat Light"/>
                <a:ea typeface="Montserrat Light"/>
                <a:cs typeface="Montserrat Light"/>
                <a:sym typeface="Montserrat Light"/>
              </a:rPr>
              <a:t>[4] Cohen et. 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16230600" cy="1104265"/>
          </a:xfrm>
          <a:prstGeom prst="rect">
            <a:avLst/>
          </a:prstGeom>
        </p:spPr>
        <p:txBody>
          <a:bodyPr anchor="t" rtlCol="false" tIns="0" lIns="0" bIns="0" rIns="0">
            <a:spAutoFit/>
          </a:bodyPr>
          <a:lstStyle/>
          <a:p>
            <a:pPr algn="ctr">
              <a:lnSpc>
                <a:spcPts val="8959"/>
              </a:lnSpc>
            </a:pPr>
            <a:r>
              <a:rPr lang="en-US" sz="6399">
                <a:solidFill>
                  <a:srgbClr val="000000"/>
                </a:solidFill>
                <a:latin typeface="Alatsi"/>
                <a:ea typeface="Alatsi"/>
                <a:cs typeface="Alatsi"/>
                <a:sym typeface="Alatsi"/>
              </a:rPr>
              <a:t>HARMONIC SHIFT ADJUSTMENT</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12</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955882" y="6155747"/>
            <a:ext cx="4946357" cy="3871314"/>
          </a:xfrm>
          <a:custGeom>
            <a:avLst/>
            <a:gdLst/>
            <a:ahLst/>
            <a:cxnLst/>
            <a:rect r="r" b="b" t="t" l="l"/>
            <a:pathLst>
              <a:path h="3871314" w="4946357">
                <a:moveTo>
                  <a:pt x="0" y="0"/>
                </a:moveTo>
                <a:lnTo>
                  <a:pt x="4946357" y="0"/>
                </a:lnTo>
                <a:lnTo>
                  <a:pt x="4946357" y="3871314"/>
                </a:lnTo>
                <a:lnTo>
                  <a:pt x="0" y="3871314"/>
                </a:lnTo>
                <a:lnTo>
                  <a:pt x="0" y="0"/>
                </a:lnTo>
                <a:close/>
              </a:path>
            </a:pathLst>
          </a:custGeom>
          <a:blipFill>
            <a:blip r:embed="rId4"/>
            <a:stretch>
              <a:fillRect l="0" t="-11798" r="0" b="0"/>
            </a:stretch>
          </a:blipFill>
        </p:spPr>
      </p:sp>
      <p:sp>
        <p:nvSpPr>
          <p:cNvPr name="Freeform 17" id="17"/>
          <p:cNvSpPr/>
          <p:nvPr/>
        </p:nvSpPr>
        <p:spPr>
          <a:xfrm flipH="false" flipV="false" rot="0">
            <a:off x="7143843" y="6155747"/>
            <a:ext cx="5285070" cy="3871314"/>
          </a:xfrm>
          <a:custGeom>
            <a:avLst/>
            <a:gdLst/>
            <a:ahLst/>
            <a:cxnLst/>
            <a:rect r="r" b="b" t="t" l="l"/>
            <a:pathLst>
              <a:path h="3871314" w="5285070">
                <a:moveTo>
                  <a:pt x="0" y="0"/>
                </a:moveTo>
                <a:lnTo>
                  <a:pt x="5285071" y="0"/>
                </a:lnTo>
                <a:lnTo>
                  <a:pt x="5285071" y="3871314"/>
                </a:lnTo>
                <a:lnTo>
                  <a:pt x="0" y="3871314"/>
                </a:lnTo>
                <a:lnTo>
                  <a:pt x="0" y="0"/>
                </a:lnTo>
                <a:close/>
              </a:path>
            </a:pathLst>
          </a:custGeom>
          <a:blipFill>
            <a:blip r:embed="rId5"/>
            <a:stretch>
              <a:fillRect l="0" t="0" r="0" b="0"/>
            </a:stretch>
          </a:blipFill>
        </p:spPr>
      </p:sp>
      <p:sp>
        <p:nvSpPr>
          <p:cNvPr name="TextBox 18" id="18"/>
          <p:cNvSpPr txBox="true"/>
          <p:nvPr/>
        </p:nvSpPr>
        <p:spPr>
          <a:xfrm rot="0">
            <a:off x="1763277" y="2294634"/>
            <a:ext cx="15355327" cy="14624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Montserrat Semi-Bold"/>
                <a:ea typeface="Montserrat Semi-Bold"/>
                <a:cs typeface="Montserrat Semi-Bold"/>
                <a:sym typeface="Montserrat Semi-Bold"/>
              </a:rPr>
              <a:t>Hue Adjustment</a:t>
            </a:r>
            <a:r>
              <a:rPr lang="en-US" sz="2799" b="true">
                <a:solidFill>
                  <a:srgbClr val="000000"/>
                </a:solidFill>
                <a:latin typeface="Montserrat Medium"/>
                <a:ea typeface="Montserrat Medium"/>
                <a:cs typeface="Montserrat Medium"/>
                <a:sym typeface="Montserrat Medium"/>
              </a:rPr>
              <a:t>: A harmonic shift is applied to the hues of the mapped colors to align them with the chosen harmony type. The adjustment is parameterized as a function of angular shifts in the hue circle.</a:t>
            </a:r>
          </a:p>
        </p:txBody>
      </p:sp>
      <p:sp>
        <p:nvSpPr>
          <p:cNvPr name="TextBox 19" id="19"/>
          <p:cNvSpPr txBox="true"/>
          <p:nvPr/>
        </p:nvSpPr>
        <p:spPr>
          <a:xfrm rot="0">
            <a:off x="1763277" y="4057376"/>
            <a:ext cx="15355327" cy="19577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Montserrat Semi-Bold"/>
                <a:ea typeface="Montserrat Semi-Bold"/>
                <a:cs typeface="Montserrat Semi-Bold"/>
                <a:sym typeface="Montserrat Semi-Bold"/>
              </a:rPr>
              <a:t>Optimization Using Brent’s Method</a:t>
            </a:r>
            <a:r>
              <a:rPr lang="en-US" sz="2799" b="true">
                <a:solidFill>
                  <a:srgbClr val="000000"/>
                </a:solidFill>
                <a:latin typeface="Montserrat Medium"/>
                <a:ea typeface="Montserrat Medium"/>
                <a:cs typeface="Montserrat Medium"/>
                <a:sym typeface="Montserrat Medium"/>
              </a:rPr>
              <a:t>: Brent’s optimization algorithm is employed to minimize the perceptual error between the original and adjusted hues while maximizing adherence to the harmonic constraints. This ensures the harmonic alignment is both aesthetically pleasing and perceptually plausible.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TEMPORAL COHERENCE FOR VIDEO PROCESSING</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13</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763277" y="2294634"/>
            <a:ext cx="15249468" cy="967105"/>
          </a:xfrm>
          <a:prstGeom prst="rect">
            <a:avLst/>
          </a:prstGeom>
        </p:spPr>
        <p:txBody>
          <a:bodyPr anchor="t" rtlCol="false" tIns="0" lIns="0" bIns="0" rIns="0">
            <a:spAutoFit/>
          </a:bodyPr>
          <a:lstStyle/>
          <a:p>
            <a:pPr algn="l">
              <a:lnSpc>
                <a:spcPts val="3919"/>
              </a:lnSpc>
            </a:pPr>
            <a:r>
              <a:rPr lang="en-US" sz="2799" b="true">
                <a:solidFill>
                  <a:srgbClr val="000000"/>
                </a:solidFill>
                <a:latin typeface="Montserrat Medium"/>
                <a:ea typeface="Montserrat Medium"/>
                <a:cs typeface="Montserrat Medium"/>
                <a:sym typeface="Montserrat Medium"/>
              </a:rPr>
              <a:t>For videos, maintaining temporal coherence is essential to avoid flickering or abrupt changes between frames.</a:t>
            </a:r>
          </a:p>
        </p:txBody>
      </p:sp>
      <p:sp>
        <p:nvSpPr>
          <p:cNvPr name="TextBox 17" id="17"/>
          <p:cNvSpPr txBox="true"/>
          <p:nvPr/>
        </p:nvSpPr>
        <p:spPr>
          <a:xfrm rot="0">
            <a:off x="1763277" y="3407121"/>
            <a:ext cx="15355327" cy="9671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Montserrat Semi-Bold"/>
                <a:ea typeface="Montserrat Semi-Bold"/>
                <a:cs typeface="Montserrat Semi-Bold"/>
                <a:sym typeface="Montserrat Semi-Bold"/>
              </a:rPr>
              <a:t>Frame-by-Frame Processing</a:t>
            </a:r>
            <a:r>
              <a:rPr lang="en-US" sz="2799" b="true">
                <a:solidFill>
                  <a:srgbClr val="000000"/>
                </a:solidFill>
                <a:latin typeface="Montserrat Medium"/>
                <a:ea typeface="Montserrat Medium"/>
                <a:cs typeface="Montserrat Medium"/>
                <a:sym typeface="Montserrat Medium"/>
              </a:rPr>
              <a:t>: Each frame of the video is treated as an individual image during the color transfer and harmonic alignment stages.</a:t>
            </a:r>
          </a:p>
        </p:txBody>
      </p:sp>
      <p:sp>
        <p:nvSpPr>
          <p:cNvPr name="TextBox 18" id="18"/>
          <p:cNvSpPr txBox="true"/>
          <p:nvPr/>
        </p:nvSpPr>
        <p:spPr>
          <a:xfrm rot="0">
            <a:off x="1763277" y="4517101"/>
            <a:ext cx="15355327" cy="1957705"/>
          </a:xfrm>
          <a:prstGeom prst="rect">
            <a:avLst/>
          </a:prstGeom>
        </p:spPr>
        <p:txBody>
          <a:bodyPr anchor="t" rtlCol="false" tIns="0" lIns="0" bIns="0" rIns="0">
            <a:spAutoFit/>
          </a:bodyPr>
          <a:lstStyle/>
          <a:p>
            <a:pPr algn="l">
              <a:lnSpc>
                <a:spcPts val="3919"/>
              </a:lnSpc>
            </a:pPr>
            <a:r>
              <a:rPr lang="en-US" sz="2799" u="sng" b="true">
                <a:solidFill>
                  <a:srgbClr val="000000"/>
                </a:solidFill>
                <a:latin typeface="Montserrat Semi-Bold"/>
                <a:ea typeface="Montserrat Semi-Bold"/>
                <a:cs typeface="Montserrat Semi-Bold"/>
                <a:sym typeface="Montserrat Semi-Bold"/>
              </a:rPr>
              <a:t>Temporal Smoothing</a:t>
            </a:r>
            <a:r>
              <a:rPr lang="en-US" sz="2799" b="true">
                <a:solidFill>
                  <a:srgbClr val="000000"/>
                </a:solidFill>
                <a:latin typeface="Montserrat Medium"/>
                <a:ea typeface="Montserrat Medium"/>
                <a:cs typeface="Montserrat Medium"/>
                <a:sym typeface="Montserrat Medium"/>
              </a:rPr>
              <a:t>: To ensure smooth transitions, the system applies temporal smoothing to the mapped color parameters. This is achieved by:</a:t>
            </a:r>
          </a:p>
          <a:p>
            <a:pPr algn="l" marL="1209039" indent="-403013" lvl="2">
              <a:lnSpc>
                <a:spcPts val="3919"/>
              </a:lnSpc>
              <a:buFont typeface="Arial"/>
              <a:buChar char="⚬"/>
            </a:pPr>
            <a:r>
              <a:rPr lang="en-US" b="true" sz="2799">
                <a:solidFill>
                  <a:srgbClr val="000000"/>
                </a:solidFill>
                <a:latin typeface="Montserrat Medium"/>
                <a:ea typeface="Montserrat Medium"/>
                <a:cs typeface="Montserrat Medium"/>
                <a:sym typeface="Montserrat Medium"/>
              </a:rPr>
              <a:t>Calculating inter-frame differences in color values.</a:t>
            </a:r>
          </a:p>
          <a:p>
            <a:pPr algn="l" marL="1209039" indent="-403013" lvl="2">
              <a:lnSpc>
                <a:spcPts val="3919"/>
              </a:lnSpc>
              <a:buFont typeface="Arial"/>
              <a:buChar char="⚬"/>
            </a:pPr>
            <a:r>
              <a:rPr lang="en-US" b="true" sz="2799">
                <a:solidFill>
                  <a:srgbClr val="000000"/>
                </a:solidFill>
                <a:latin typeface="Montserrat Medium"/>
                <a:ea typeface="Montserrat Medium"/>
                <a:cs typeface="Montserrat Medium"/>
                <a:sym typeface="Montserrat Medium"/>
              </a:rPr>
              <a:t>Applying a weighted moving average filter to smooth out abrupt changes.</a:t>
            </a:r>
          </a:p>
        </p:txBody>
      </p:sp>
      <p:sp>
        <p:nvSpPr>
          <p:cNvPr name="TextBox 19" id="19"/>
          <p:cNvSpPr txBox="true"/>
          <p:nvPr/>
        </p:nvSpPr>
        <p:spPr>
          <a:xfrm rot="0">
            <a:off x="1763277" y="6617681"/>
            <a:ext cx="15355327" cy="14624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Montserrat Semi-Bold"/>
                <a:ea typeface="Montserrat Semi-Bold"/>
                <a:cs typeface="Montserrat Semi-Bold"/>
                <a:sym typeface="Montserrat Semi-Bold"/>
              </a:rPr>
              <a:t>Optimization for Coherence</a:t>
            </a:r>
            <a:r>
              <a:rPr lang="en-US" sz="2799" b="true">
                <a:solidFill>
                  <a:srgbClr val="000000"/>
                </a:solidFill>
                <a:latin typeface="Montserrat Medium"/>
                <a:ea typeface="Montserrat Medium"/>
                <a:cs typeface="Montserrat Medium"/>
                <a:sym typeface="Montserrat Medium"/>
              </a:rPr>
              <a:t>: A cost function is defined to penalize large deviations in color mappings between consecutive frames. This cost is minimized using gradient-based methods, ensuring consistency across the video.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OPTIMIZATION FOR COHERENCE</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14</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763277" y="2294634"/>
            <a:ext cx="15249468" cy="967105"/>
          </a:xfrm>
          <a:prstGeom prst="rect">
            <a:avLst/>
          </a:prstGeom>
        </p:spPr>
        <p:txBody>
          <a:bodyPr anchor="t" rtlCol="false" tIns="0" lIns="0" bIns="0" rIns="0">
            <a:spAutoFit/>
          </a:bodyPr>
          <a:lstStyle/>
          <a:p>
            <a:pPr algn="l">
              <a:lnSpc>
                <a:spcPts val="3919"/>
              </a:lnSpc>
            </a:pPr>
            <a:r>
              <a:rPr lang="en-US" sz="2799" b="true">
                <a:solidFill>
                  <a:srgbClr val="000000"/>
                </a:solidFill>
                <a:latin typeface="Montserrat Medium"/>
                <a:ea typeface="Montserrat Medium"/>
                <a:cs typeface="Montserrat Medium"/>
                <a:sym typeface="Montserrat Medium"/>
              </a:rPr>
              <a:t>The entire framework is implemented in a modular manner to allow flexibility and extensibility. Key components include:</a:t>
            </a:r>
          </a:p>
        </p:txBody>
      </p:sp>
      <p:sp>
        <p:nvSpPr>
          <p:cNvPr name="TextBox 17" id="17"/>
          <p:cNvSpPr txBox="true"/>
          <p:nvPr/>
        </p:nvSpPr>
        <p:spPr>
          <a:xfrm rot="0">
            <a:off x="1763277" y="3690364"/>
            <a:ext cx="15355327" cy="4718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Montserrat Semi-Bold"/>
                <a:ea typeface="Montserrat Semi-Bold"/>
                <a:cs typeface="Montserrat Semi-Bold"/>
                <a:sym typeface="Montserrat Semi-Bold"/>
              </a:rPr>
              <a:t>Preprocessing Module</a:t>
            </a:r>
            <a:r>
              <a:rPr lang="en-US" sz="2799" b="true">
                <a:solidFill>
                  <a:srgbClr val="000000"/>
                </a:solidFill>
                <a:latin typeface="Montserrat Medium"/>
                <a:ea typeface="Montserrat Medium"/>
                <a:cs typeface="Montserrat Medium"/>
                <a:sym typeface="Montserrat Medium"/>
              </a:rPr>
              <a:t>: Converts input images and videos to the chosen color space.</a:t>
            </a:r>
          </a:p>
        </p:txBody>
      </p:sp>
      <p:sp>
        <p:nvSpPr>
          <p:cNvPr name="TextBox 18" id="18"/>
          <p:cNvSpPr txBox="true"/>
          <p:nvPr/>
        </p:nvSpPr>
        <p:spPr>
          <a:xfrm rot="0">
            <a:off x="1763277" y="4590794"/>
            <a:ext cx="15355327" cy="4718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Montserrat Semi-Bold"/>
                <a:ea typeface="Montserrat Semi-Bold"/>
                <a:cs typeface="Montserrat Semi-Bold"/>
                <a:sym typeface="Montserrat Semi-Bold"/>
              </a:rPr>
              <a:t>Clustering Module</a:t>
            </a:r>
            <a:r>
              <a:rPr lang="en-US" sz="2799" b="true">
                <a:solidFill>
                  <a:srgbClr val="000000"/>
                </a:solidFill>
                <a:latin typeface="Montserrat Medium"/>
                <a:ea typeface="Montserrat Medium"/>
                <a:cs typeface="Montserrat Medium"/>
                <a:sym typeface="Montserrat Medium"/>
              </a:rPr>
              <a:t>: Performs k-means clustering for palette extraction.</a:t>
            </a:r>
          </a:p>
        </p:txBody>
      </p:sp>
      <p:sp>
        <p:nvSpPr>
          <p:cNvPr name="TextBox 19" id="19"/>
          <p:cNvSpPr txBox="true"/>
          <p:nvPr/>
        </p:nvSpPr>
        <p:spPr>
          <a:xfrm rot="0">
            <a:off x="1763277" y="5491224"/>
            <a:ext cx="15355327" cy="9671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Montserrat Semi-Bold"/>
                <a:ea typeface="Montserrat Semi-Bold"/>
                <a:cs typeface="Montserrat Semi-Bold"/>
                <a:sym typeface="Montserrat Semi-Bold"/>
              </a:rPr>
              <a:t>RBF Mapping Module</a:t>
            </a:r>
            <a:r>
              <a:rPr lang="en-US" sz="2799" b="true">
                <a:solidFill>
                  <a:srgbClr val="000000"/>
                </a:solidFill>
                <a:latin typeface="Montserrat Medium"/>
                <a:ea typeface="Montserrat Medium"/>
                <a:cs typeface="Montserrat Medium"/>
                <a:sym typeface="Montserrat Medium"/>
              </a:rPr>
              <a:t>: Handles the computation and application of radial basis functions.</a:t>
            </a:r>
          </a:p>
        </p:txBody>
      </p:sp>
      <p:sp>
        <p:nvSpPr>
          <p:cNvPr name="TextBox 20" id="20"/>
          <p:cNvSpPr txBox="true"/>
          <p:nvPr/>
        </p:nvSpPr>
        <p:spPr>
          <a:xfrm rot="0">
            <a:off x="1763277" y="6744080"/>
            <a:ext cx="15355327" cy="4718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Montserrat Semi-Bold"/>
                <a:ea typeface="Montserrat Semi-Bold"/>
                <a:cs typeface="Montserrat Semi-Bold"/>
                <a:sym typeface="Montserrat Semi-Bold"/>
              </a:rPr>
              <a:t>Harmonic Adjustment Module</a:t>
            </a:r>
            <a:r>
              <a:rPr lang="en-US" sz="2799" b="true">
                <a:solidFill>
                  <a:srgbClr val="000000"/>
                </a:solidFill>
                <a:latin typeface="Montserrat Medium"/>
                <a:ea typeface="Montserrat Medium"/>
                <a:cs typeface="Montserrat Medium"/>
                <a:sym typeface="Montserrat Medium"/>
              </a:rPr>
              <a:t>: Implements harmonic shifts and optimization.</a:t>
            </a:r>
          </a:p>
        </p:txBody>
      </p:sp>
      <p:sp>
        <p:nvSpPr>
          <p:cNvPr name="TextBox 21" id="21"/>
          <p:cNvSpPr txBox="true"/>
          <p:nvPr/>
        </p:nvSpPr>
        <p:spPr>
          <a:xfrm rot="0">
            <a:off x="1763277" y="7501635"/>
            <a:ext cx="15355327" cy="9671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Montserrat Semi-Bold"/>
                <a:ea typeface="Montserrat Semi-Bold"/>
                <a:cs typeface="Montserrat Semi-Bold"/>
                <a:sym typeface="Montserrat Semi-Bold"/>
              </a:rPr>
              <a:t>Postprocessing Module</a:t>
            </a:r>
            <a:r>
              <a:rPr lang="en-US" sz="2799" b="true">
                <a:solidFill>
                  <a:srgbClr val="000000"/>
                </a:solidFill>
                <a:latin typeface="Montserrat Medium"/>
                <a:ea typeface="Montserrat Medium"/>
                <a:cs typeface="Montserrat Medium"/>
                <a:sym typeface="Montserrat Medium"/>
              </a:rPr>
              <a:t>: Converts the results back to the original color space and formats.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4951" y="3097205"/>
            <a:ext cx="7753278" cy="1053227"/>
            <a:chOff x="0" y="0"/>
            <a:chExt cx="10337704" cy="1404302"/>
          </a:xfrm>
        </p:grpSpPr>
        <p:grpSp>
          <p:nvGrpSpPr>
            <p:cNvPr name="Group 4" id="4"/>
            <p:cNvGrpSpPr/>
            <p:nvPr/>
          </p:nvGrpSpPr>
          <p:grpSpPr>
            <a:xfrm rot="0">
              <a:off x="0" y="0"/>
              <a:ext cx="10046017" cy="1404302"/>
              <a:chOff x="0" y="0"/>
              <a:chExt cx="1984398" cy="277393"/>
            </a:xfrm>
          </p:grpSpPr>
          <p:sp>
            <p:nvSpPr>
              <p:cNvPr name="Freeform 5" id="5"/>
              <p:cNvSpPr/>
              <p:nvPr/>
            </p:nvSpPr>
            <p:spPr>
              <a:xfrm flipH="false" flipV="false" rot="0">
                <a:off x="0" y="0"/>
                <a:ext cx="1984398" cy="277393"/>
              </a:xfrm>
              <a:custGeom>
                <a:avLst/>
                <a:gdLst/>
                <a:ahLst/>
                <a:cxnLst/>
                <a:rect r="r" b="b" t="t" l="l"/>
                <a:pathLst>
                  <a:path h="277393" w="1984398">
                    <a:moveTo>
                      <a:pt x="52404" y="0"/>
                    </a:moveTo>
                    <a:lnTo>
                      <a:pt x="1931994" y="0"/>
                    </a:lnTo>
                    <a:cubicBezTo>
                      <a:pt x="1960936" y="0"/>
                      <a:pt x="1984398" y="23462"/>
                      <a:pt x="1984398" y="52404"/>
                    </a:cubicBezTo>
                    <a:lnTo>
                      <a:pt x="1984398" y="224989"/>
                    </a:lnTo>
                    <a:cubicBezTo>
                      <a:pt x="1984398" y="238887"/>
                      <a:pt x="1978877" y="252217"/>
                      <a:pt x="1969050" y="262044"/>
                    </a:cubicBezTo>
                    <a:cubicBezTo>
                      <a:pt x="1959222" y="271872"/>
                      <a:pt x="1945893" y="277393"/>
                      <a:pt x="1931994" y="277393"/>
                    </a:cubicBezTo>
                    <a:lnTo>
                      <a:pt x="52404" y="277393"/>
                    </a:lnTo>
                    <a:cubicBezTo>
                      <a:pt x="23462" y="277393"/>
                      <a:pt x="0" y="253931"/>
                      <a:pt x="0" y="224989"/>
                    </a:cubicBezTo>
                    <a:lnTo>
                      <a:pt x="0" y="52404"/>
                    </a:lnTo>
                    <a:cubicBezTo>
                      <a:pt x="0" y="38506"/>
                      <a:pt x="5521" y="25176"/>
                      <a:pt x="15349" y="15349"/>
                    </a:cubicBezTo>
                    <a:cubicBezTo>
                      <a:pt x="25176" y="5521"/>
                      <a:pt x="38506" y="0"/>
                      <a:pt x="52404" y="0"/>
                    </a:cubicBezTo>
                    <a:close/>
                  </a:path>
                </a:pathLst>
              </a:custGeom>
              <a:solidFill>
                <a:srgbClr val="E9C7C6"/>
              </a:solidFill>
            </p:spPr>
          </p:sp>
          <p:sp>
            <p:nvSpPr>
              <p:cNvPr name="TextBox 6" id="6"/>
              <p:cNvSpPr txBox="true"/>
              <p:nvPr/>
            </p:nvSpPr>
            <p:spPr>
              <a:xfrm>
                <a:off x="0" y="-38100"/>
                <a:ext cx="1984398" cy="31549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452239" y="215585"/>
              <a:ext cx="8885464" cy="871008"/>
            </a:xfrm>
            <a:prstGeom prst="rect">
              <a:avLst/>
            </a:prstGeom>
          </p:spPr>
          <p:txBody>
            <a:bodyPr anchor="t" rtlCol="false" tIns="0" lIns="0" bIns="0" rIns="0">
              <a:spAutoFit/>
            </a:bodyPr>
            <a:lstStyle/>
            <a:p>
              <a:pPr algn="l">
                <a:lnSpc>
                  <a:spcPts val="5599"/>
                </a:lnSpc>
              </a:pPr>
              <a:r>
                <a:rPr lang="en-US" sz="3999" b="true">
                  <a:solidFill>
                    <a:srgbClr val="000000"/>
                  </a:solidFill>
                  <a:latin typeface="Montserrat Semi-Bold"/>
                  <a:ea typeface="Montserrat Semi-Bold"/>
                  <a:cs typeface="Montserrat Semi-Bold"/>
                  <a:sym typeface="Montserrat Semi-Bold"/>
                </a:rPr>
                <a:t>Color Harmonization</a:t>
              </a:r>
            </a:p>
          </p:txBody>
        </p:sp>
        <p:grpSp>
          <p:nvGrpSpPr>
            <p:cNvPr name="Group 8" id="8"/>
            <p:cNvGrpSpPr/>
            <p:nvPr/>
          </p:nvGrpSpPr>
          <p:grpSpPr>
            <a:xfrm rot="0">
              <a:off x="465257" y="339787"/>
              <a:ext cx="689280" cy="6892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AutoShape 11" id="11"/>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2" id="12"/>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3" id="13"/>
          <p:cNvGrpSpPr/>
          <p:nvPr/>
        </p:nvGrpSpPr>
        <p:grpSpPr>
          <a:xfrm rot="0">
            <a:off x="15859155" y="0"/>
            <a:ext cx="1562612" cy="1673225"/>
            <a:chOff x="0" y="0"/>
            <a:chExt cx="2083482" cy="2230967"/>
          </a:xfrm>
        </p:grpSpPr>
        <p:grpSp>
          <p:nvGrpSpPr>
            <p:cNvPr name="Group 14" id="14"/>
            <p:cNvGrpSpPr/>
            <p:nvPr/>
          </p:nvGrpSpPr>
          <p:grpSpPr>
            <a:xfrm rot="0">
              <a:off x="75599" y="0"/>
              <a:ext cx="1932284" cy="2230967"/>
              <a:chOff x="0" y="0"/>
              <a:chExt cx="703982" cy="812800"/>
            </a:xfrm>
          </p:grpSpPr>
          <p:sp>
            <p:nvSpPr>
              <p:cNvPr name="Freeform 15" id="1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6" id="1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15</a:t>
              </a:r>
            </a:p>
          </p:txBody>
        </p:sp>
      </p:grpSp>
      <p:sp>
        <p:nvSpPr>
          <p:cNvPr name="Freeform 18" id="18"/>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RESULTS AND DISCUSSION</a:t>
            </a:r>
          </a:p>
        </p:txBody>
      </p:sp>
      <p:grpSp>
        <p:nvGrpSpPr>
          <p:cNvPr name="Group 20" id="20"/>
          <p:cNvGrpSpPr/>
          <p:nvPr/>
        </p:nvGrpSpPr>
        <p:grpSpPr>
          <a:xfrm rot="0">
            <a:off x="1998691" y="4611282"/>
            <a:ext cx="7753278" cy="1053227"/>
            <a:chOff x="0" y="0"/>
            <a:chExt cx="10337704" cy="1404302"/>
          </a:xfrm>
        </p:grpSpPr>
        <p:grpSp>
          <p:nvGrpSpPr>
            <p:cNvPr name="Group 21" id="21"/>
            <p:cNvGrpSpPr/>
            <p:nvPr/>
          </p:nvGrpSpPr>
          <p:grpSpPr>
            <a:xfrm rot="0">
              <a:off x="0" y="0"/>
              <a:ext cx="10046017" cy="1404302"/>
              <a:chOff x="0" y="0"/>
              <a:chExt cx="1984398" cy="277393"/>
            </a:xfrm>
          </p:grpSpPr>
          <p:sp>
            <p:nvSpPr>
              <p:cNvPr name="Freeform 22" id="22"/>
              <p:cNvSpPr/>
              <p:nvPr/>
            </p:nvSpPr>
            <p:spPr>
              <a:xfrm flipH="false" flipV="false" rot="0">
                <a:off x="0" y="0"/>
                <a:ext cx="1984398" cy="277393"/>
              </a:xfrm>
              <a:custGeom>
                <a:avLst/>
                <a:gdLst/>
                <a:ahLst/>
                <a:cxnLst/>
                <a:rect r="r" b="b" t="t" l="l"/>
                <a:pathLst>
                  <a:path h="277393" w="1984398">
                    <a:moveTo>
                      <a:pt x="52404" y="0"/>
                    </a:moveTo>
                    <a:lnTo>
                      <a:pt x="1931994" y="0"/>
                    </a:lnTo>
                    <a:cubicBezTo>
                      <a:pt x="1960936" y="0"/>
                      <a:pt x="1984398" y="23462"/>
                      <a:pt x="1984398" y="52404"/>
                    </a:cubicBezTo>
                    <a:lnTo>
                      <a:pt x="1984398" y="224989"/>
                    </a:lnTo>
                    <a:cubicBezTo>
                      <a:pt x="1984398" y="238887"/>
                      <a:pt x="1978877" y="252217"/>
                      <a:pt x="1969050" y="262044"/>
                    </a:cubicBezTo>
                    <a:cubicBezTo>
                      <a:pt x="1959222" y="271872"/>
                      <a:pt x="1945893" y="277393"/>
                      <a:pt x="1931994" y="277393"/>
                    </a:cubicBezTo>
                    <a:lnTo>
                      <a:pt x="52404" y="277393"/>
                    </a:lnTo>
                    <a:cubicBezTo>
                      <a:pt x="23462" y="277393"/>
                      <a:pt x="0" y="253931"/>
                      <a:pt x="0" y="224989"/>
                    </a:cubicBezTo>
                    <a:lnTo>
                      <a:pt x="0" y="52404"/>
                    </a:lnTo>
                    <a:cubicBezTo>
                      <a:pt x="0" y="38506"/>
                      <a:pt x="5521" y="25176"/>
                      <a:pt x="15349" y="15349"/>
                    </a:cubicBezTo>
                    <a:cubicBezTo>
                      <a:pt x="25176" y="5521"/>
                      <a:pt x="38506" y="0"/>
                      <a:pt x="52404" y="0"/>
                    </a:cubicBezTo>
                    <a:close/>
                  </a:path>
                </a:pathLst>
              </a:custGeom>
              <a:solidFill>
                <a:srgbClr val="E9C7C6"/>
              </a:solidFill>
            </p:spPr>
          </p:sp>
          <p:sp>
            <p:nvSpPr>
              <p:cNvPr name="TextBox 23" id="23"/>
              <p:cNvSpPr txBox="true"/>
              <p:nvPr/>
            </p:nvSpPr>
            <p:spPr>
              <a:xfrm>
                <a:off x="0" y="-38100"/>
                <a:ext cx="1984398" cy="31549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452239" y="215585"/>
              <a:ext cx="8885464" cy="871008"/>
            </a:xfrm>
            <a:prstGeom prst="rect">
              <a:avLst/>
            </a:prstGeom>
          </p:spPr>
          <p:txBody>
            <a:bodyPr anchor="t" rtlCol="false" tIns="0" lIns="0" bIns="0" rIns="0">
              <a:spAutoFit/>
            </a:bodyPr>
            <a:lstStyle/>
            <a:p>
              <a:pPr algn="l">
                <a:lnSpc>
                  <a:spcPts val="5599"/>
                </a:lnSpc>
              </a:pPr>
              <a:r>
                <a:rPr lang="en-US" sz="3999" b="true">
                  <a:solidFill>
                    <a:srgbClr val="000000"/>
                  </a:solidFill>
                  <a:latin typeface="Montserrat Semi-Bold"/>
                  <a:ea typeface="Montserrat Semi-Bold"/>
                  <a:cs typeface="Montserrat Semi-Bold"/>
                  <a:sym typeface="Montserrat Semi-Bold"/>
                </a:rPr>
                <a:t>Color Transfer</a:t>
              </a:r>
            </a:p>
          </p:txBody>
        </p:sp>
        <p:grpSp>
          <p:nvGrpSpPr>
            <p:cNvPr name="Group 25" id="25"/>
            <p:cNvGrpSpPr/>
            <p:nvPr/>
          </p:nvGrpSpPr>
          <p:grpSpPr>
            <a:xfrm rot="0">
              <a:off x="465257" y="339787"/>
              <a:ext cx="689280" cy="68928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28" id="28"/>
          <p:cNvGrpSpPr/>
          <p:nvPr/>
        </p:nvGrpSpPr>
        <p:grpSpPr>
          <a:xfrm rot="0">
            <a:off x="1998691" y="6136569"/>
            <a:ext cx="7753278" cy="1053227"/>
            <a:chOff x="0" y="0"/>
            <a:chExt cx="10337704" cy="1404302"/>
          </a:xfrm>
        </p:grpSpPr>
        <p:grpSp>
          <p:nvGrpSpPr>
            <p:cNvPr name="Group 29" id="29"/>
            <p:cNvGrpSpPr/>
            <p:nvPr/>
          </p:nvGrpSpPr>
          <p:grpSpPr>
            <a:xfrm rot="0">
              <a:off x="0" y="0"/>
              <a:ext cx="10046017" cy="1404302"/>
              <a:chOff x="0" y="0"/>
              <a:chExt cx="1984398" cy="277393"/>
            </a:xfrm>
          </p:grpSpPr>
          <p:sp>
            <p:nvSpPr>
              <p:cNvPr name="Freeform 30" id="30"/>
              <p:cNvSpPr/>
              <p:nvPr/>
            </p:nvSpPr>
            <p:spPr>
              <a:xfrm flipH="false" flipV="false" rot="0">
                <a:off x="0" y="0"/>
                <a:ext cx="1984398" cy="277393"/>
              </a:xfrm>
              <a:custGeom>
                <a:avLst/>
                <a:gdLst/>
                <a:ahLst/>
                <a:cxnLst/>
                <a:rect r="r" b="b" t="t" l="l"/>
                <a:pathLst>
                  <a:path h="277393" w="1984398">
                    <a:moveTo>
                      <a:pt x="52404" y="0"/>
                    </a:moveTo>
                    <a:lnTo>
                      <a:pt x="1931994" y="0"/>
                    </a:lnTo>
                    <a:cubicBezTo>
                      <a:pt x="1960936" y="0"/>
                      <a:pt x="1984398" y="23462"/>
                      <a:pt x="1984398" y="52404"/>
                    </a:cubicBezTo>
                    <a:lnTo>
                      <a:pt x="1984398" y="224989"/>
                    </a:lnTo>
                    <a:cubicBezTo>
                      <a:pt x="1984398" y="238887"/>
                      <a:pt x="1978877" y="252217"/>
                      <a:pt x="1969050" y="262044"/>
                    </a:cubicBezTo>
                    <a:cubicBezTo>
                      <a:pt x="1959222" y="271872"/>
                      <a:pt x="1945893" y="277393"/>
                      <a:pt x="1931994" y="277393"/>
                    </a:cubicBezTo>
                    <a:lnTo>
                      <a:pt x="52404" y="277393"/>
                    </a:lnTo>
                    <a:cubicBezTo>
                      <a:pt x="23462" y="277393"/>
                      <a:pt x="0" y="253931"/>
                      <a:pt x="0" y="224989"/>
                    </a:cubicBezTo>
                    <a:lnTo>
                      <a:pt x="0" y="52404"/>
                    </a:lnTo>
                    <a:cubicBezTo>
                      <a:pt x="0" y="38506"/>
                      <a:pt x="5521" y="25176"/>
                      <a:pt x="15349" y="15349"/>
                    </a:cubicBezTo>
                    <a:cubicBezTo>
                      <a:pt x="25176" y="5521"/>
                      <a:pt x="38506" y="0"/>
                      <a:pt x="52404" y="0"/>
                    </a:cubicBezTo>
                    <a:close/>
                  </a:path>
                </a:pathLst>
              </a:custGeom>
              <a:solidFill>
                <a:srgbClr val="E9C7C6"/>
              </a:solidFill>
            </p:spPr>
          </p:sp>
          <p:sp>
            <p:nvSpPr>
              <p:cNvPr name="TextBox 31" id="31"/>
              <p:cNvSpPr txBox="true"/>
              <p:nvPr/>
            </p:nvSpPr>
            <p:spPr>
              <a:xfrm>
                <a:off x="0" y="-38100"/>
                <a:ext cx="1984398" cy="315493"/>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452239" y="215585"/>
              <a:ext cx="8885464" cy="871008"/>
            </a:xfrm>
            <a:prstGeom prst="rect">
              <a:avLst/>
            </a:prstGeom>
          </p:spPr>
          <p:txBody>
            <a:bodyPr anchor="t" rtlCol="false" tIns="0" lIns="0" bIns="0" rIns="0">
              <a:spAutoFit/>
            </a:bodyPr>
            <a:lstStyle/>
            <a:p>
              <a:pPr algn="l">
                <a:lnSpc>
                  <a:spcPts val="5599"/>
                </a:lnSpc>
              </a:pPr>
              <a:r>
                <a:rPr lang="en-US" sz="3999" b="true">
                  <a:solidFill>
                    <a:srgbClr val="000000"/>
                  </a:solidFill>
                  <a:latin typeface="Montserrat Semi-Bold"/>
                  <a:ea typeface="Montserrat Semi-Bold"/>
                  <a:cs typeface="Montserrat Semi-Bold"/>
                  <a:sym typeface="Montserrat Semi-Bold"/>
                </a:rPr>
                <a:t>Video color grading</a:t>
              </a:r>
            </a:p>
          </p:txBody>
        </p:sp>
        <p:grpSp>
          <p:nvGrpSpPr>
            <p:cNvPr name="Group 33" id="33"/>
            <p:cNvGrpSpPr/>
            <p:nvPr/>
          </p:nvGrpSpPr>
          <p:grpSpPr>
            <a:xfrm rot="0">
              <a:off x="465257" y="339787"/>
              <a:ext cx="689280" cy="68928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36" id="36"/>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COLOR TRANSFER: SOURCE AND STYLE IMAGE</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16</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5173740" y="4211710"/>
            <a:ext cx="8428542" cy="5046590"/>
          </a:xfrm>
          <a:custGeom>
            <a:avLst/>
            <a:gdLst/>
            <a:ahLst/>
            <a:cxnLst/>
            <a:rect r="r" b="b" t="t" l="l"/>
            <a:pathLst>
              <a:path h="5046590" w="8428542">
                <a:moveTo>
                  <a:pt x="0" y="0"/>
                </a:moveTo>
                <a:lnTo>
                  <a:pt x="8428542" y="0"/>
                </a:lnTo>
                <a:lnTo>
                  <a:pt x="8428542" y="5046590"/>
                </a:lnTo>
                <a:lnTo>
                  <a:pt x="0" y="5046590"/>
                </a:lnTo>
                <a:lnTo>
                  <a:pt x="0" y="0"/>
                </a:lnTo>
                <a:close/>
              </a:path>
            </a:pathLst>
          </a:custGeom>
          <a:blipFill>
            <a:blip r:embed="rId4"/>
            <a:stretch>
              <a:fillRect l="0" t="0" r="0" b="0"/>
            </a:stretch>
          </a:blipFill>
        </p:spPr>
      </p:sp>
      <p:sp>
        <p:nvSpPr>
          <p:cNvPr name="TextBox 17" id="17"/>
          <p:cNvSpPr txBox="true"/>
          <p:nvPr/>
        </p:nvSpPr>
        <p:spPr>
          <a:xfrm rot="0">
            <a:off x="1763277" y="2294634"/>
            <a:ext cx="15249468" cy="1462405"/>
          </a:xfrm>
          <a:prstGeom prst="rect">
            <a:avLst/>
          </a:prstGeom>
        </p:spPr>
        <p:txBody>
          <a:bodyPr anchor="t" rtlCol="false" tIns="0" lIns="0" bIns="0" rIns="0">
            <a:spAutoFit/>
          </a:bodyPr>
          <a:lstStyle/>
          <a:p>
            <a:pPr algn="l">
              <a:lnSpc>
                <a:spcPts val="3919"/>
              </a:lnSpc>
            </a:pPr>
            <a:r>
              <a:rPr lang="en-US" sz="2799" b="true">
                <a:solidFill>
                  <a:srgbClr val="000000"/>
                </a:solidFill>
                <a:latin typeface="Montserrat Medium"/>
                <a:ea typeface="Montserrat Medium"/>
                <a:cs typeface="Montserrat Medium"/>
                <a:sym typeface="Montserrat Medium"/>
              </a:rPr>
              <a:t>The first experiment demonstrates the transfer of the color palette from a style image to a source image. Figure 1 shows the input source image and the corresponding style image.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COLOR TRANSFER: SOURCE AND STYLE IMAGE</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17</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763277" y="3537964"/>
            <a:ext cx="11014873" cy="4420076"/>
          </a:xfrm>
          <a:custGeom>
            <a:avLst/>
            <a:gdLst/>
            <a:ahLst/>
            <a:cxnLst/>
            <a:rect r="r" b="b" t="t" l="l"/>
            <a:pathLst>
              <a:path h="4420076" w="11014873">
                <a:moveTo>
                  <a:pt x="0" y="0"/>
                </a:moveTo>
                <a:lnTo>
                  <a:pt x="11014873" y="0"/>
                </a:lnTo>
                <a:lnTo>
                  <a:pt x="11014873" y="4420076"/>
                </a:lnTo>
                <a:lnTo>
                  <a:pt x="0" y="4420076"/>
                </a:lnTo>
                <a:lnTo>
                  <a:pt x="0" y="0"/>
                </a:lnTo>
                <a:close/>
              </a:path>
            </a:pathLst>
          </a:custGeom>
          <a:blipFill>
            <a:blip r:embed="rId4"/>
            <a:stretch>
              <a:fillRect l="-935" t="0" r="-1663" b="-2591"/>
            </a:stretch>
          </a:blipFill>
        </p:spPr>
      </p:sp>
      <p:sp>
        <p:nvSpPr>
          <p:cNvPr name="Freeform 17" id="17"/>
          <p:cNvSpPr/>
          <p:nvPr/>
        </p:nvSpPr>
        <p:spPr>
          <a:xfrm flipH="false" flipV="false" rot="0">
            <a:off x="12740050" y="6943014"/>
            <a:ext cx="5471161" cy="2824487"/>
          </a:xfrm>
          <a:custGeom>
            <a:avLst/>
            <a:gdLst/>
            <a:ahLst/>
            <a:cxnLst/>
            <a:rect r="r" b="b" t="t" l="l"/>
            <a:pathLst>
              <a:path h="2824487" w="5471161">
                <a:moveTo>
                  <a:pt x="0" y="0"/>
                </a:moveTo>
                <a:lnTo>
                  <a:pt x="5471161" y="0"/>
                </a:lnTo>
                <a:lnTo>
                  <a:pt x="5471161" y="2824486"/>
                </a:lnTo>
                <a:lnTo>
                  <a:pt x="0" y="2824486"/>
                </a:lnTo>
                <a:lnTo>
                  <a:pt x="0" y="0"/>
                </a:lnTo>
                <a:close/>
              </a:path>
            </a:pathLst>
          </a:custGeom>
          <a:blipFill>
            <a:blip r:embed="rId5"/>
            <a:stretch>
              <a:fillRect l="0" t="0" r="0" b="0"/>
            </a:stretch>
          </a:blipFill>
        </p:spPr>
      </p:sp>
      <p:sp>
        <p:nvSpPr>
          <p:cNvPr name="TextBox 18" id="18"/>
          <p:cNvSpPr txBox="true"/>
          <p:nvPr/>
        </p:nvSpPr>
        <p:spPr>
          <a:xfrm rot="0">
            <a:off x="1763277" y="2294634"/>
            <a:ext cx="15249468" cy="967105"/>
          </a:xfrm>
          <a:prstGeom prst="rect">
            <a:avLst/>
          </a:prstGeom>
        </p:spPr>
        <p:txBody>
          <a:bodyPr anchor="t" rtlCol="false" tIns="0" lIns="0" bIns="0" rIns="0">
            <a:spAutoFit/>
          </a:bodyPr>
          <a:lstStyle/>
          <a:p>
            <a:pPr algn="l">
              <a:lnSpc>
                <a:spcPts val="3919"/>
              </a:lnSpc>
            </a:pPr>
            <a:r>
              <a:rPr lang="en-US" sz="2799" b="true">
                <a:solidFill>
                  <a:srgbClr val="000000"/>
                </a:solidFill>
                <a:latin typeface="Montserrat Medium"/>
                <a:ea typeface="Montserrat Medium"/>
                <a:cs typeface="Montserrat Medium"/>
                <a:sym typeface="Montserrat Medium"/>
              </a:rPr>
              <a:t>To evaluate the impact of the number of clusters k on the output, we varied k across values 3, 5, 7, and 11: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COLOR TRANSFER: SOURCE AND STYLE IMAGE</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18</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782027" y="2290129"/>
            <a:ext cx="5237214" cy="3074476"/>
          </a:xfrm>
          <a:custGeom>
            <a:avLst/>
            <a:gdLst/>
            <a:ahLst/>
            <a:cxnLst/>
            <a:rect r="r" b="b" t="t" l="l"/>
            <a:pathLst>
              <a:path h="3074476" w="5237214">
                <a:moveTo>
                  <a:pt x="0" y="0"/>
                </a:moveTo>
                <a:lnTo>
                  <a:pt x="5237215" y="0"/>
                </a:lnTo>
                <a:lnTo>
                  <a:pt x="5237215" y="3074476"/>
                </a:lnTo>
                <a:lnTo>
                  <a:pt x="0" y="3074476"/>
                </a:lnTo>
                <a:lnTo>
                  <a:pt x="0" y="0"/>
                </a:lnTo>
                <a:close/>
              </a:path>
            </a:pathLst>
          </a:custGeom>
          <a:blipFill>
            <a:blip r:embed="rId4"/>
            <a:stretch>
              <a:fillRect l="-1225" t="-32579" r="-83612" b="-35085"/>
            </a:stretch>
          </a:blipFill>
        </p:spPr>
      </p:sp>
      <p:sp>
        <p:nvSpPr>
          <p:cNvPr name="Freeform 17" id="17"/>
          <p:cNvSpPr/>
          <p:nvPr/>
        </p:nvSpPr>
        <p:spPr>
          <a:xfrm flipH="false" flipV="false" rot="0">
            <a:off x="1782027" y="5440380"/>
            <a:ext cx="3267460" cy="4331125"/>
          </a:xfrm>
          <a:custGeom>
            <a:avLst/>
            <a:gdLst/>
            <a:ahLst/>
            <a:cxnLst/>
            <a:rect r="r" b="b" t="t" l="l"/>
            <a:pathLst>
              <a:path h="4331125" w="3267460">
                <a:moveTo>
                  <a:pt x="0" y="0"/>
                </a:moveTo>
                <a:lnTo>
                  <a:pt x="3267460" y="0"/>
                </a:lnTo>
                <a:lnTo>
                  <a:pt x="3267460" y="4331124"/>
                </a:lnTo>
                <a:lnTo>
                  <a:pt x="0" y="4331124"/>
                </a:lnTo>
                <a:lnTo>
                  <a:pt x="0" y="0"/>
                </a:lnTo>
                <a:close/>
              </a:path>
            </a:pathLst>
          </a:custGeom>
          <a:blipFill>
            <a:blip r:embed="rId4"/>
            <a:stretch>
              <a:fillRect l="-148926" t="0" r="0" b="0"/>
            </a:stretch>
          </a:blipFill>
        </p:spPr>
      </p:sp>
      <p:grpSp>
        <p:nvGrpSpPr>
          <p:cNvPr name="Group 18" id="18"/>
          <p:cNvGrpSpPr/>
          <p:nvPr/>
        </p:nvGrpSpPr>
        <p:grpSpPr>
          <a:xfrm rot="0">
            <a:off x="7112307" y="2290129"/>
            <a:ext cx="10909926" cy="6498040"/>
            <a:chOff x="0" y="0"/>
            <a:chExt cx="14546568" cy="8664054"/>
          </a:xfrm>
        </p:grpSpPr>
        <p:sp>
          <p:nvSpPr>
            <p:cNvPr name="Freeform 19" id="19"/>
            <p:cNvSpPr/>
            <p:nvPr/>
          </p:nvSpPr>
          <p:spPr>
            <a:xfrm flipH="false" flipV="false" rot="0">
              <a:off x="0" y="0"/>
              <a:ext cx="14546568" cy="4348678"/>
            </a:xfrm>
            <a:custGeom>
              <a:avLst/>
              <a:gdLst/>
              <a:ahLst/>
              <a:cxnLst/>
              <a:rect r="r" b="b" t="t" l="l"/>
              <a:pathLst>
                <a:path h="4348678" w="14546568">
                  <a:moveTo>
                    <a:pt x="0" y="0"/>
                  </a:moveTo>
                  <a:lnTo>
                    <a:pt x="14546568" y="0"/>
                  </a:lnTo>
                  <a:lnTo>
                    <a:pt x="14546568" y="4348678"/>
                  </a:lnTo>
                  <a:lnTo>
                    <a:pt x="0" y="4348678"/>
                  </a:lnTo>
                  <a:lnTo>
                    <a:pt x="0" y="0"/>
                  </a:lnTo>
                  <a:close/>
                </a:path>
              </a:pathLst>
            </a:custGeom>
            <a:blipFill>
              <a:blip r:embed="rId5"/>
              <a:stretch>
                <a:fillRect l="0" t="0" r="0" b="-140843"/>
              </a:stretch>
            </a:blipFill>
          </p:spPr>
        </p:sp>
        <p:sp>
          <p:nvSpPr>
            <p:cNvPr name="Freeform 20" id="20"/>
            <p:cNvSpPr/>
            <p:nvPr/>
          </p:nvSpPr>
          <p:spPr>
            <a:xfrm flipH="false" flipV="false" rot="0">
              <a:off x="0" y="4391745"/>
              <a:ext cx="14546568" cy="4272308"/>
            </a:xfrm>
            <a:custGeom>
              <a:avLst/>
              <a:gdLst/>
              <a:ahLst/>
              <a:cxnLst/>
              <a:rect r="r" b="b" t="t" l="l"/>
              <a:pathLst>
                <a:path h="4272308" w="14546568">
                  <a:moveTo>
                    <a:pt x="0" y="0"/>
                  </a:moveTo>
                  <a:lnTo>
                    <a:pt x="14546568" y="0"/>
                  </a:lnTo>
                  <a:lnTo>
                    <a:pt x="14546568" y="4272309"/>
                  </a:lnTo>
                  <a:lnTo>
                    <a:pt x="0" y="4272309"/>
                  </a:lnTo>
                  <a:lnTo>
                    <a:pt x="0" y="0"/>
                  </a:lnTo>
                  <a:close/>
                </a:path>
              </a:pathLst>
            </a:custGeom>
            <a:blipFill>
              <a:blip r:embed="rId5"/>
              <a:stretch>
                <a:fillRect l="0" t="-145149"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791340" y="2583157"/>
            <a:ext cx="14705320" cy="5923144"/>
          </a:xfrm>
          <a:prstGeom prst="rect">
            <a:avLst/>
          </a:prstGeom>
        </p:spPr>
        <p:txBody>
          <a:bodyPr anchor="t" rtlCol="false" tIns="0" lIns="0" bIns="0" rIns="0">
            <a:spAutoFit/>
          </a:bodyPr>
          <a:lstStyle/>
          <a:p>
            <a:pPr algn="ctr">
              <a:lnSpc>
                <a:spcPts val="5852"/>
              </a:lnSpc>
            </a:pPr>
            <a:r>
              <a:rPr lang="en-US" sz="4180">
                <a:solidFill>
                  <a:srgbClr val="000000"/>
                </a:solidFill>
                <a:latin typeface="Alatsi"/>
                <a:ea typeface="Alatsi"/>
                <a:cs typeface="Alatsi"/>
                <a:sym typeface="Alatsi"/>
              </a:rPr>
              <a:t>This work integrates artistic color theory with computational methods to enhance image and video aesthetics. It uses k-means clustering to extract dominant palettes, Radial Basis Function (RBF) weights for smooth color mapping, and harmony shifts guided by Brent’s optimization for perceptual balance. The framework supports style-driven color transfer and harmony adjustments, advancing tools for digital design and cinematography.</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764167"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7" id="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ABSTRACT</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a:t>
              </a:r>
            </a:p>
          </p:txBody>
        </p:sp>
      </p:grpSp>
      <p:sp>
        <p:nvSpPr>
          <p:cNvPr name="Freeform 13" id="13"/>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COLOR TRANSFER: SOURCE AND STYLE IMAGE</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19</a:t>
              </a:r>
            </a:p>
          </p:txBody>
        </p:sp>
      </p:gr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722706" y="2227596"/>
            <a:ext cx="6795579" cy="3914126"/>
          </a:xfrm>
          <a:custGeom>
            <a:avLst/>
            <a:gdLst/>
            <a:ahLst/>
            <a:cxnLst/>
            <a:rect r="r" b="b" t="t" l="l"/>
            <a:pathLst>
              <a:path h="3914126" w="6795579">
                <a:moveTo>
                  <a:pt x="0" y="0"/>
                </a:moveTo>
                <a:lnTo>
                  <a:pt x="6795579" y="0"/>
                </a:lnTo>
                <a:lnTo>
                  <a:pt x="6795579" y="3914125"/>
                </a:lnTo>
                <a:lnTo>
                  <a:pt x="0" y="3914125"/>
                </a:lnTo>
                <a:lnTo>
                  <a:pt x="0" y="0"/>
                </a:lnTo>
                <a:close/>
              </a:path>
            </a:pathLst>
          </a:custGeom>
          <a:blipFill>
            <a:blip r:embed="rId4"/>
            <a:stretch>
              <a:fillRect l="0" t="0" r="0" b="-90525"/>
            </a:stretch>
          </a:blipFill>
        </p:spPr>
      </p:sp>
      <p:sp>
        <p:nvSpPr>
          <p:cNvPr name="TextBox 16" id="16"/>
          <p:cNvSpPr txBox="true"/>
          <p:nvPr/>
        </p:nvSpPr>
        <p:spPr>
          <a:xfrm rot="0">
            <a:off x="8879623" y="2189496"/>
            <a:ext cx="8542144" cy="4835398"/>
          </a:xfrm>
          <a:prstGeom prst="rect">
            <a:avLst/>
          </a:prstGeom>
        </p:spPr>
        <p:txBody>
          <a:bodyPr anchor="t" rtlCol="false" tIns="0" lIns="0" bIns="0" rIns="0">
            <a:spAutoFit/>
          </a:bodyPr>
          <a:lstStyle/>
          <a:p>
            <a:pPr algn="l">
              <a:lnSpc>
                <a:spcPts val="3835"/>
              </a:lnSpc>
            </a:pPr>
            <a:r>
              <a:rPr lang="en-US" sz="2799" b="true">
                <a:solidFill>
                  <a:srgbClr val="000000"/>
                </a:solidFill>
                <a:latin typeface="Montserrat Medium"/>
                <a:ea typeface="Montserrat Medium"/>
                <a:cs typeface="Montserrat Medium"/>
                <a:sym typeface="Montserrat Medium"/>
              </a:rPr>
              <a:t>Steps to calculate F:</a:t>
            </a:r>
          </a:p>
          <a:p>
            <a:pPr algn="l" marL="604519" indent="-302260" lvl="1">
              <a:lnSpc>
                <a:spcPts val="3835"/>
              </a:lnSpc>
              <a:buAutoNum type="arabicPeriod" startAt="1"/>
            </a:pPr>
            <a:r>
              <a:rPr lang="en-US" b="true" sz="2799">
                <a:solidFill>
                  <a:srgbClr val="000000"/>
                </a:solidFill>
                <a:latin typeface="Montserrat Medium"/>
                <a:ea typeface="Montserrat Medium"/>
                <a:cs typeface="Montserrat Medium"/>
                <a:sym typeface="Montserrat Medium"/>
              </a:rPr>
              <a:t>Determine the best-fit harmonic template Tm and its orientation alpha.</a:t>
            </a:r>
          </a:p>
          <a:p>
            <a:pPr algn="l" marL="604519" indent="-302260" lvl="1">
              <a:lnSpc>
                <a:spcPts val="3835"/>
              </a:lnSpc>
              <a:buAutoNum type="arabicPeriod" startAt="1"/>
            </a:pPr>
            <a:r>
              <a:rPr lang="en-US" b="true" sz="2799">
                <a:solidFill>
                  <a:srgbClr val="000000"/>
                </a:solidFill>
                <a:latin typeface="Montserrat Medium"/>
                <a:ea typeface="Montserrat Medium"/>
                <a:cs typeface="Montserrat Medium"/>
                <a:sym typeface="Montserrat Medium"/>
              </a:rPr>
              <a:t>For each pixel:</a:t>
            </a:r>
          </a:p>
          <a:p>
            <a:pPr algn="l" marL="1209039" indent="-403013" lvl="2">
              <a:lnSpc>
                <a:spcPts val="3835"/>
              </a:lnSpc>
              <a:buAutoNum type="alphaLcPeriod" startAt="1"/>
            </a:pPr>
            <a:r>
              <a:rPr lang="en-US" b="true" sz="2799">
                <a:solidFill>
                  <a:srgbClr val="000000"/>
                </a:solidFill>
                <a:latin typeface="Montserrat Medium"/>
                <a:ea typeface="Montserrat Medium"/>
                <a:cs typeface="Montserrat Medium"/>
                <a:sym typeface="Montserrat Medium"/>
              </a:rPr>
              <a:t>Compute the distance to the nearest harmonic sector.</a:t>
            </a:r>
          </a:p>
          <a:p>
            <a:pPr algn="l" marL="1209039" indent="-403013" lvl="2">
              <a:lnSpc>
                <a:spcPts val="3835"/>
              </a:lnSpc>
              <a:buAutoNum type="alphaLcPeriod" startAt="1"/>
            </a:pPr>
            <a:r>
              <a:rPr lang="en-US" b="true" sz="2799">
                <a:solidFill>
                  <a:srgbClr val="000000"/>
                </a:solidFill>
                <a:latin typeface="Montserrat Medium"/>
                <a:ea typeface="Montserrat Medium"/>
                <a:cs typeface="Montserrat Medium"/>
                <a:sym typeface="Montserrat Medium"/>
              </a:rPr>
              <a:t>Weight this distance by the pixel’s saturation.</a:t>
            </a:r>
          </a:p>
          <a:p>
            <a:pPr algn="l" marL="604519" indent="-302260" lvl="1">
              <a:lnSpc>
                <a:spcPts val="3835"/>
              </a:lnSpc>
              <a:buAutoNum type="arabicPeriod" startAt="1"/>
            </a:pPr>
            <a:r>
              <a:rPr lang="en-US" b="true" sz="2799">
                <a:solidFill>
                  <a:srgbClr val="000000"/>
                </a:solidFill>
                <a:latin typeface="Montserrat Medium"/>
                <a:ea typeface="Montserrat Medium"/>
                <a:cs typeface="Montserrat Medium"/>
                <a:sym typeface="Montserrat Medium"/>
              </a:rPr>
              <a:t>Sum these weighted distances for all pixels in the image.</a:t>
            </a:r>
          </a:p>
        </p:txBody>
      </p:sp>
      <p:sp>
        <p:nvSpPr>
          <p:cNvPr name="Freeform 17" id="17"/>
          <p:cNvSpPr/>
          <p:nvPr/>
        </p:nvSpPr>
        <p:spPr>
          <a:xfrm flipH="false" flipV="false" rot="0">
            <a:off x="1722706" y="6132196"/>
            <a:ext cx="6795579" cy="2928288"/>
          </a:xfrm>
          <a:custGeom>
            <a:avLst/>
            <a:gdLst/>
            <a:ahLst/>
            <a:cxnLst/>
            <a:rect r="r" b="b" t="t" l="l"/>
            <a:pathLst>
              <a:path h="2928288" w="6795579">
                <a:moveTo>
                  <a:pt x="0" y="0"/>
                </a:moveTo>
                <a:lnTo>
                  <a:pt x="6795579" y="0"/>
                </a:lnTo>
                <a:lnTo>
                  <a:pt x="6795579" y="2928289"/>
                </a:lnTo>
                <a:lnTo>
                  <a:pt x="0" y="2928289"/>
                </a:lnTo>
                <a:lnTo>
                  <a:pt x="0" y="0"/>
                </a:lnTo>
                <a:close/>
              </a:path>
            </a:pathLst>
          </a:custGeom>
          <a:blipFill>
            <a:blip r:embed="rId4"/>
            <a:stretch>
              <a:fillRect l="0" t="-154668" r="0" b="0"/>
            </a:stretch>
          </a:blipFill>
        </p:spPr>
      </p:sp>
      <p:sp>
        <p:nvSpPr>
          <p:cNvPr name="Freeform 18" id="18"/>
          <p:cNvSpPr/>
          <p:nvPr/>
        </p:nvSpPr>
        <p:spPr>
          <a:xfrm flipH="false" flipV="false" rot="0">
            <a:off x="7072803" y="7289441"/>
            <a:ext cx="2171210" cy="2878009"/>
          </a:xfrm>
          <a:custGeom>
            <a:avLst/>
            <a:gdLst/>
            <a:ahLst/>
            <a:cxnLst/>
            <a:rect r="r" b="b" t="t" l="l"/>
            <a:pathLst>
              <a:path h="2878009" w="2171210">
                <a:moveTo>
                  <a:pt x="0" y="0"/>
                </a:moveTo>
                <a:lnTo>
                  <a:pt x="2171209" y="0"/>
                </a:lnTo>
                <a:lnTo>
                  <a:pt x="2171209" y="2878010"/>
                </a:lnTo>
                <a:lnTo>
                  <a:pt x="0" y="2878010"/>
                </a:lnTo>
                <a:lnTo>
                  <a:pt x="0" y="0"/>
                </a:lnTo>
                <a:close/>
              </a:path>
            </a:pathLst>
          </a:custGeom>
          <a:blipFill>
            <a:blip r:embed="rId5"/>
            <a:stretch>
              <a:fillRect l="-148926" t="0" r="0" b="0"/>
            </a:stretch>
          </a:blipFill>
        </p:spPr>
      </p:sp>
      <p:sp>
        <p:nvSpPr>
          <p:cNvPr name="TextBox 19" id="19"/>
          <p:cNvSpPr txBox="true"/>
          <p:nvPr/>
        </p:nvSpPr>
        <p:spPr>
          <a:xfrm rot="0">
            <a:off x="9707056" y="7529719"/>
            <a:ext cx="8280906" cy="2453005"/>
          </a:xfrm>
          <a:prstGeom prst="rect">
            <a:avLst/>
          </a:prstGeom>
        </p:spPr>
        <p:txBody>
          <a:bodyPr anchor="t" rtlCol="false" tIns="0" lIns="0" bIns="0" rIns="0">
            <a:spAutoFit/>
          </a:bodyPr>
          <a:lstStyle/>
          <a:p>
            <a:pPr algn="l">
              <a:lnSpc>
                <a:spcPts val="3919"/>
              </a:lnSpc>
            </a:pPr>
            <a:r>
              <a:rPr lang="en-US" sz="2799">
                <a:solidFill>
                  <a:srgbClr val="000000"/>
                </a:solidFill>
                <a:latin typeface="Montserrat Light"/>
                <a:ea typeface="Montserrat Light"/>
                <a:cs typeface="Montserrat Light"/>
                <a:sym typeface="Montserrat Light"/>
              </a:rPr>
              <a:t>What does F represent?</a:t>
            </a:r>
          </a:p>
          <a:p>
            <a:pPr algn="l" marL="604519" indent="-302260" lvl="1">
              <a:lnSpc>
                <a:spcPts val="3919"/>
              </a:lnSpc>
              <a:buFont typeface="Arial"/>
              <a:buChar char="•"/>
            </a:pPr>
            <a:r>
              <a:rPr lang="en-US" sz="2799">
                <a:solidFill>
                  <a:srgbClr val="000000"/>
                </a:solidFill>
                <a:latin typeface="Montserrat Light"/>
                <a:ea typeface="Montserrat Light"/>
                <a:cs typeface="Montserrat Light"/>
                <a:sym typeface="Montserrat Light"/>
              </a:rPr>
              <a:t>A smaller F means better harmony (image colors closely match the template).</a:t>
            </a:r>
          </a:p>
          <a:p>
            <a:pPr algn="l" marL="604519" indent="-302260" lvl="1">
              <a:lnSpc>
                <a:spcPts val="3919"/>
              </a:lnSpc>
              <a:buFont typeface="Arial"/>
              <a:buChar char="•"/>
            </a:pPr>
            <a:r>
              <a:rPr lang="en-US" sz="2799">
                <a:solidFill>
                  <a:srgbClr val="000000"/>
                </a:solidFill>
                <a:latin typeface="Montserrat Light"/>
                <a:ea typeface="Montserrat Light"/>
                <a:cs typeface="Montserrat Light"/>
                <a:sym typeface="Montserrat Light"/>
              </a:rPr>
              <a:t>A larger F indicates poor harmony (colors are far from the harmonic template).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COLOR TRANSFER: SOURCE AND STYLE IMAGE</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20</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706542" y="2041858"/>
            <a:ext cx="7808892" cy="7887770"/>
          </a:xfrm>
          <a:custGeom>
            <a:avLst/>
            <a:gdLst/>
            <a:ahLst/>
            <a:cxnLst/>
            <a:rect r="r" b="b" t="t" l="l"/>
            <a:pathLst>
              <a:path h="7887770" w="7808892">
                <a:moveTo>
                  <a:pt x="0" y="0"/>
                </a:moveTo>
                <a:lnTo>
                  <a:pt x="7808892" y="0"/>
                </a:lnTo>
                <a:lnTo>
                  <a:pt x="7808892" y="7887770"/>
                </a:lnTo>
                <a:lnTo>
                  <a:pt x="0" y="7887770"/>
                </a:lnTo>
                <a:lnTo>
                  <a:pt x="0" y="0"/>
                </a:lnTo>
                <a:close/>
              </a:path>
            </a:pathLst>
          </a:custGeom>
          <a:blipFill>
            <a:blip r:embed="rId4"/>
            <a:stretch>
              <a:fillRect l="0" t="0" r="0" b="0"/>
            </a:stretch>
          </a:blipFill>
        </p:spPr>
      </p:sp>
      <p:sp>
        <p:nvSpPr>
          <p:cNvPr name="Freeform 17" id="17"/>
          <p:cNvSpPr/>
          <p:nvPr/>
        </p:nvSpPr>
        <p:spPr>
          <a:xfrm flipH="false" flipV="false" rot="0">
            <a:off x="2241062" y="2041858"/>
            <a:ext cx="7000396" cy="7887770"/>
          </a:xfrm>
          <a:custGeom>
            <a:avLst/>
            <a:gdLst/>
            <a:ahLst/>
            <a:cxnLst/>
            <a:rect r="r" b="b" t="t" l="l"/>
            <a:pathLst>
              <a:path h="7887770" w="7000396">
                <a:moveTo>
                  <a:pt x="0" y="0"/>
                </a:moveTo>
                <a:lnTo>
                  <a:pt x="7000396" y="0"/>
                </a:lnTo>
                <a:lnTo>
                  <a:pt x="7000396" y="7887770"/>
                </a:lnTo>
                <a:lnTo>
                  <a:pt x="0" y="7887770"/>
                </a:lnTo>
                <a:lnTo>
                  <a:pt x="0" y="0"/>
                </a:lnTo>
                <a:close/>
              </a:path>
            </a:pathLst>
          </a:custGeom>
          <a:blipFill>
            <a:blip r:embed="rId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QUANTITATIVE METRIC: SSIM</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21</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653671" y="2105838"/>
            <a:ext cx="16087749" cy="949198"/>
          </a:xfrm>
          <a:prstGeom prst="rect">
            <a:avLst/>
          </a:prstGeom>
        </p:spPr>
        <p:txBody>
          <a:bodyPr anchor="t" rtlCol="false" tIns="0" lIns="0" bIns="0" rIns="0">
            <a:spAutoFit/>
          </a:bodyPr>
          <a:lstStyle/>
          <a:p>
            <a:pPr algn="l">
              <a:lnSpc>
                <a:spcPts val="3835"/>
              </a:lnSpc>
            </a:pPr>
            <a:r>
              <a:rPr lang="en-US" sz="2799" b="true">
                <a:solidFill>
                  <a:srgbClr val="000000"/>
                </a:solidFill>
                <a:latin typeface="Montserrat Medium"/>
                <a:ea typeface="Montserrat Medium"/>
                <a:cs typeface="Montserrat Medium"/>
                <a:sym typeface="Montserrat Medium"/>
              </a:rPr>
              <a:t>The structural similarity index measure (SSIM) is a method for predicting the perceived quality of digital images. Used here for measuring the similarity between two images.</a:t>
            </a:r>
          </a:p>
        </p:txBody>
      </p:sp>
      <p:pic>
        <p:nvPicPr>
          <p:cNvPr name="Picture 17" id="17"/>
          <p:cNvPicPr>
            <a:picLocks noChangeAspect="true"/>
          </p:cNvPicPr>
          <p:nvPr/>
        </p:nvPicPr>
        <p:blipFill>
          <a:blip r:embed="rId4"/>
          <a:stretch>
            <a:fillRect/>
          </a:stretch>
        </p:blipFill>
        <p:spPr>
          <a:xfrm rot="0">
            <a:off x="1048522" y="2789522"/>
            <a:ext cx="8729468" cy="6726102"/>
          </a:xfrm>
          <a:prstGeom prst="rect">
            <a:avLst/>
          </a:prstGeom>
        </p:spPr>
      </p:pic>
      <p:sp>
        <p:nvSpPr>
          <p:cNvPr name="TextBox 18" id="18"/>
          <p:cNvSpPr txBox="true"/>
          <p:nvPr/>
        </p:nvSpPr>
        <p:spPr>
          <a:xfrm rot="0">
            <a:off x="3900053" y="8828659"/>
            <a:ext cx="6486549" cy="429641"/>
          </a:xfrm>
          <a:prstGeom prst="rect">
            <a:avLst/>
          </a:prstGeom>
        </p:spPr>
        <p:txBody>
          <a:bodyPr anchor="t" rtlCol="false" tIns="0" lIns="0" bIns="0" rIns="0">
            <a:spAutoFit/>
          </a:bodyPr>
          <a:lstStyle/>
          <a:p>
            <a:pPr algn="l">
              <a:lnSpc>
                <a:spcPts val="3562"/>
              </a:lnSpc>
            </a:pPr>
            <a:r>
              <a:rPr lang="en-US" sz="2600">
                <a:solidFill>
                  <a:srgbClr val="000000"/>
                </a:solidFill>
                <a:latin typeface="Montserrat"/>
                <a:ea typeface="Montserrat"/>
                <a:cs typeface="Montserrat"/>
                <a:sym typeface="Montserrat"/>
              </a:rPr>
              <a:t>varying k (number of clusters)</a:t>
            </a:r>
          </a:p>
        </p:txBody>
      </p:sp>
      <p:sp>
        <p:nvSpPr>
          <p:cNvPr name="Freeform 19" id="19"/>
          <p:cNvSpPr/>
          <p:nvPr/>
        </p:nvSpPr>
        <p:spPr>
          <a:xfrm flipH="false" flipV="false" rot="0">
            <a:off x="11477706" y="3636061"/>
            <a:ext cx="5944061" cy="3559006"/>
          </a:xfrm>
          <a:custGeom>
            <a:avLst/>
            <a:gdLst/>
            <a:ahLst/>
            <a:cxnLst/>
            <a:rect r="r" b="b" t="t" l="l"/>
            <a:pathLst>
              <a:path h="3559006" w="5944061">
                <a:moveTo>
                  <a:pt x="0" y="0"/>
                </a:moveTo>
                <a:lnTo>
                  <a:pt x="5944061" y="0"/>
                </a:lnTo>
                <a:lnTo>
                  <a:pt x="5944061" y="3559007"/>
                </a:lnTo>
                <a:lnTo>
                  <a:pt x="0" y="3559007"/>
                </a:lnTo>
                <a:lnTo>
                  <a:pt x="0" y="0"/>
                </a:lnTo>
                <a:close/>
              </a:path>
            </a:pathLst>
          </a:custGeom>
          <a:blipFill>
            <a:blip r:embed="rId5"/>
            <a:stretch>
              <a:fillRect l="0" t="0" r="0" b="0"/>
            </a:stretch>
          </a:blipFill>
        </p:spPr>
      </p:sp>
      <p:sp>
        <p:nvSpPr>
          <p:cNvPr name="Freeform 20" id="20"/>
          <p:cNvSpPr/>
          <p:nvPr/>
        </p:nvSpPr>
        <p:spPr>
          <a:xfrm flipH="false" flipV="false" rot="0">
            <a:off x="9498549" y="7338929"/>
            <a:ext cx="7923218" cy="2161997"/>
          </a:xfrm>
          <a:custGeom>
            <a:avLst/>
            <a:gdLst/>
            <a:ahLst/>
            <a:cxnLst/>
            <a:rect r="r" b="b" t="t" l="l"/>
            <a:pathLst>
              <a:path h="2161997" w="7923218">
                <a:moveTo>
                  <a:pt x="0" y="0"/>
                </a:moveTo>
                <a:lnTo>
                  <a:pt x="7923218" y="0"/>
                </a:lnTo>
                <a:lnTo>
                  <a:pt x="7923218" y="2161997"/>
                </a:lnTo>
                <a:lnTo>
                  <a:pt x="0" y="2161997"/>
                </a:lnTo>
                <a:lnTo>
                  <a:pt x="0" y="0"/>
                </a:lnTo>
                <a:close/>
              </a:path>
            </a:pathLst>
          </a:custGeom>
          <a:blipFill>
            <a:blip r:embed="rId6"/>
            <a:stretch>
              <a:fillRect l="-935" t="0" r="-1663" b="-50872"/>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QUANTITATIVE METRIC: SSIM</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22</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653671" y="2105838"/>
            <a:ext cx="16087749" cy="949198"/>
          </a:xfrm>
          <a:prstGeom prst="rect">
            <a:avLst/>
          </a:prstGeom>
        </p:spPr>
        <p:txBody>
          <a:bodyPr anchor="t" rtlCol="false" tIns="0" lIns="0" bIns="0" rIns="0">
            <a:spAutoFit/>
          </a:bodyPr>
          <a:lstStyle/>
          <a:p>
            <a:pPr algn="l">
              <a:lnSpc>
                <a:spcPts val="3835"/>
              </a:lnSpc>
            </a:pPr>
            <a:r>
              <a:rPr lang="en-US" sz="2799" b="true">
                <a:solidFill>
                  <a:srgbClr val="000000"/>
                </a:solidFill>
                <a:latin typeface="Montserrat Medium"/>
                <a:ea typeface="Montserrat Medium"/>
                <a:cs typeface="Montserrat Medium"/>
                <a:sym typeface="Montserrat Medium"/>
              </a:rPr>
              <a:t>Increasing SSIM with increasing k makes intuitive sense, because more clusters shall be able to represent the image better structurally.</a:t>
            </a:r>
          </a:p>
        </p:txBody>
      </p:sp>
      <p:pic>
        <p:nvPicPr>
          <p:cNvPr name="Picture 17" id="17"/>
          <p:cNvPicPr>
            <a:picLocks noChangeAspect="true"/>
          </p:cNvPicPr>
          <p:nvPr/>
        </p:nvPicPr>
        <p:blipFill>
          <a:blip r:embed="rId4"/>
          <a:stretch>
            <a:fillRect/>
          </a:stretch>
        </p:blipFill>
        <p:spPr>
          <a:xfrm rot="0">
            <a:off x="1048522" y="2764972"/>
            <a:ext cx="8729468" cy="6750652"/>
          </a:xfrm>
          <a:prstGeom prst="rect">
            <a:avLst/>
          </a:prstGeom>
        </p:spPr>
      </p:pic>
      <p:sp>
        <p:nvSpPr>
          <p:cNvPr name="TextBox 18" id="18"/>
          <p:cNvSpPr txBox="true"/>
          <p:nvPr/>
        </p:nvSpPr>
        <p:spPr>
          <a:xfrm rot="0">
            <a:off x="3900053" y="8828659"/>
            <a:ext cx="6486549" cy="429641"/>
          </a:xfrm>
          <a:prstGeom prst="rect">
            <a:avLst/>
          </a:prstGeom>
        </p:spPr>
        <p:txBody>
          <a:bodyPr anchor="t" rtlCol="false" tIns="0" lIns="0" bIns="0" rIns="0">
            <a:spAutoFit/>
          </a:bodyPr>
          <a:lstStyle/>
          <a:p>
            <a:pPr algn="l">
              <a:lnSpc>
                <a:spcPts val="3562"/>
              </a:lnSpc>
            </a:pPr>
            <a:r>
              <a:rPr lang="en-US" sz="2600">
                <a:solidFill>
                  <a:srgbClr val="000000"/>
                </a:solidFill>
                <a:latin typeface="Montserrat"/>
                <a:ea typeface="Montserrat"/>
                <a:cs typeface="Montserrat"/>
                <a:sym typeface="Montserrat"/>
              </a:rPr>
              <a:t>varying k (number of clusters)</a:t>
            </a:r>
          </a:p>
        </p:txBody>
      </p:sp>
      <p:sp>
        <p:nvSpPr>
          <p:cNvPr name="Freeform 19" id="19"/>
          <p:cNvSpPr/>
          <p:nvPr/>
        </p:nvSpPr>
        <p:spPr>
          <a:xfrm flipH="false" flipV="false" rot="0">
            <a:off x="10596152" y="3355693"/>
            <a:ext cx="3458334" cy="2030195"/>
          </a:xfrm>
          <a:custGeom>
            <a:avLst/>
            <a:gdLst/>
            <a:ahLst/>
            <a:cxnLst/>
            <a:rect r="r" b="b" t="t" l="l"/>
            <a:pathLst>
              <a:path h="2030195" w="3458334">
                <a:moveTo>
                  <a:pt x="0" y="0"/>
                </a:moveTo>
                <a:lnTo>
                  <a:pt x="3458334" y="0"/>
                </a:lnTo>
                <a:lnTo>
                  <a:pt x="3458334" y="2030195"/>
                </a:lnTo>
                <a:lnTo>
                  <a:pt x="0" y="2030195"/>
                </a:lnTo>
                <a:lnTo>
                  <a:pt x="0" y="0"/>
                </a:lnTo>
                <a:close/>
              </a:path>
            </a:pathLst>
          </a:custGeom>
          <a:blipFill>
            <a:blip r:embed="rId5"/>
            <a:stretch>
              <a:fillRect l="-1225" t="-32579" r="-83612" b="-35085"/>
            </a:stretch>
          </a:blipFill>
        </p:spPr>
      </p:sp>
      <p:sp>
        <p:nvSpPr>
          <p:cNvPr name="Freeform 20" id="20"/>
          <p:cNvSpPr/>
          <p:nvPr/>
        </p:nvSpPr>
        <p:spPr>
          <a:xfrm flipH="false" flipV="false" rot="0">
            <a:off x="14174583" y="2629743"/>
            <a:ext cx="2071502" cy="2745844"/>
          </a:xfrm>
          <a:custGeom>
            <a:avLst/>
            <a:gdLst/>
            <a:ahLst/>
            <a:cxnLst/>
            <a:rect r="r" b="b" t="t" l="l"/>
            <a:pathLst>
              <a:path h="2745844" w="2071502">
                <a:moveTo>
                  <a:pt x="0" y="0"/>
                </a:moveTo>
                <a:lnTo>
                  <a:pt x="2071503" y="0"/>
                </a:lnTo>
                <a:lnTo>
                  <a:pt x="2071503" y="2745844"/>
                </a:lnTo>
                <a:lnTo>
                  <a:pt x="0" y="2745844"/>
                </a:lnTo>
                <a:lnTo>
                  <a:pt x="0" y="0"/>
                </a:lnTo>
                <a:close/>
              </a:path>
            </a:pathLst>
          </a:custGeom>
          <a:blipFill>
            <a:blip r:embed="rId5"/>
            <a:stretch>
              <a:fillRect l="-148926" t="0" r="0" b="0"/>
            </a:stretch>
          </a:blipFill>
        </p:spPr>
      </p:sp>
      <p:grpSp>
        <p:nvGrpSpPr>
          <p:cNvPr name="Group 21" id="21"/>
          <p:cNvGrpSpPr/>
          <p:nvPr/>
        </p:nvGrpSpPr>
        <p:grpSpPr>
          <a:xfrm rot="0">
            <a:off x="10596152" y="5531231"/>
            <a:ext cx="6916668" cy="4119624"/>
            <a:chOff x="0" y="0"/>
            <a:chExt cx="9222224" cy="5492831"/>
          </a:xfrm>
        </p:grpSpPr>
        <p:sp>
          <p:nvSpPr>
            <p:cNvPr name="Freeform 22" id="22"/>
            <p:cNvSpPr/>
            <p:nvPr/>
          </p:nvSpPr>
          <p:spPr>
            <a:xfrm flipH="false" flipV="false" rot="0">
              <a:off x="0" y="0"/>
              <a:ext cx="9222224" cy="2756972"/>
            </a:xfrm>
            <a:custGeom>
              <a:avLst/>
              <a:gdLst/>
              <a:ahLst/>
              <a:cxnLst/>
              <a:rect r="r" b="b" t="t" l="l"/>
              <a:pathLst>
                <a:path h="2756972" w="9222224">
                  <a:moveTo>
                    <a:pt x="0" y="0"/>
                  </a:moveTo>
                  <a:lnTo>
                    <a:pt x="9222224" y="0"/>
                  </a:lnTo>
                  <a:lnTo>
                    <a:pt x="9222224" y="2756972"/>
                  </a:lnTo>
                  <a:lnTo>
                    <a:pt x="0" y="2756972"/>
                  </a:lnTo>
                  <a:lnTo>
                    <a:pt x="0" y="0"/>
                  </a:lnTo>
                  <a:close/>
                </a:path>
              </a:pathLst>
            </a:custGeom>
            <a:blipFill>
              <a:blip r:embed="rId6"/>
              <a:stretch>
                <a:fillRect l="0" t="0" r="0" b="-140843"/>
              </a:stretch>
            </a:blipFill>
          </p:spPr>
        </p:sp>
        <p:sp>
          <p:nvSpPr>
            <p:cNvPr name="Freeform 23" id="23"/>
            <p:cNvSpPr/>
            <p:nvPr/>
          </p:nvSpPr>
          <p:spPr>
            <a:xfrm flipH="false" flipV="false" rot="0">
              <a:off x="0" y="2784276"/>
              <a:ext cx="9222224" cy="2708555"/>
            </a:xfrm>
            <a:custGeom>
              <a:avLst/>
              <a:gdLst/>
              <a:ahLst/>
              <a:cxnLst/>
              <a:rect r="r" b="b" t="t" l="l"/>
              <a:pathLst>
                <a:path h="2708555" w="9222224">
                  <a:moveTo>
                    <a:pt x="0" y="0"/>
                  </a:moveTo>
                  <a:lnTo>
                    <a:pt x="9222224" y="0"/>
                  </a:lnTo>
                  <a:lnTo>
                    <a:pt x="9222224" y="2708555"/>
                  </a:lnTo>
                  <a:lnTo>
                    <a:pt x="0" y="2708555"/>
                  </a:lnTo>
                  <a:lnTo>
                    <a:pt x="0" y="0"/>
                  </a:lnTo>
                  <a:close/>
                </a:path>
              </a:pathLst>
            </a:custGeom>
            <a:blipFill>
              <a:blip r:embed="rId6"/>
              <a:stretch>
                <a:fillRect l="0" t="-145149" r="0" b="0"/>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VIDEO HARMONIZING</a:t>
            </a:r>
          </a:p>
        </p:txBody>
      </p:sp>
      <p:sp>
        <p:nvSpPr>
          <p:cNvPr name="AutoShape 3" id="3"/>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4" id="4"/>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23</a:t>
              </a:r>
            </a:p>
          </p:txBody>
        </p:sp>
      </p:grpSp>
      <p:sp>
        <p:nvSpPr>
          <p:cNvPr name="Freeform 10" id="10"/>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2" id="12">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80845" y="2143938"/>
            <a:ext cx="8763155" cy="4929274"/>
          </a:xfrm>
          <a:prstGeom prst="rect">
            <a:avLst/>
          </a:prstGeom>
        </p:spPr>
      </p:pic>
      <p:pic>
        <p:nvPicPr>
          <p:cNvPr name="Picture 13" id="13">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9258580" y="4608576"/>
            <a:ext cx="8763155" cy="4929274"/>
          </a:xfrm>
          <a:prstGeom prst="rect">
            <a:avLst/>
          </a:prstGeom>
        </p:spPr>
      </p:pic>
      <p:sp>
        <p:nvSpPr>
          <p:cNvPr name="TextBox 14" id="14"/>
          <p:cNvSpPr txBox="true"/>
          <p:nvPr/>
        </p:nvSpPr>
        <p:spPr>
          <a:xfrm rot="0">
            <a:off x="1564423" y="6973592"/>
            <a:ext cx="1866988" cy="526923"/>
          </a:xfrm>
          <a:prstGeom prst="rect">
            <a:avLst/>
          </a:prstGeom>
        </p:spPr>
        <p:txBody>
          <a:bodyPr anchor="t" rtlCol="false" tIns="0" lIns="0" bIns="0" rIns="0">
            <a:spAutoFit/>
          </a:bodyPr>
          <a:lstStyle/>
          <a:p>
            <a:pPr algn="l">
              <a:lnSpc>
                <a:spcPts val="4535"/>
              </a:lnSpc>
            </a:pPr>
            <a:r>
              <a:rPr lang="en-US" sz="2799">
                <a:solidFill>
                  <a:srgbClr val="000000"/>
                </a:solidFill>
                <a:latin typeface="Montserrat"/>
                <a:ea typeface="Montserrat"/>
                <a:cs typeface="Montserrat"/>
                <a:sym typeface="Montserrat"/>
              </a:rPr>
              <a:t>Original</a:t>
            </a:r>
          </a:p>
        </p:txBody>
      </p:sp>
      <p:sp>
        <p:nvSpPr>
          <p:cNvPr name="TextBox 15" id="15"/>
          <p:cNvSpPr txBox="true"/>
          <p:nvPr/>
        </p:nvSpPr>
        <p:spPr>
          <a:xfrm rot="0">
            <a:off x="15039284" y="4010108"/>
            <a:ext cx="2497038" cy="526923"/>
          </a:xfrm>
          <a:prstGeom prst="rect">
            <a:avLst/>
          </a:prstGeom>
        </p:spPr>
        <p:txBody>
          <a:bodyPr anchor="t" rtlCol="false" tIns="0" lIns="0" bIns="0" rIns="0">
            <a:spAutoFit/>
          </a:bodyPr>
          <a:lstStyle/>
          <a:p>
            <a:pPr algn="l">
              <a:lnSpc>
                <a:spcPts val="4535"/>
              </a:lnSpc>
            </a:pPr>
            <a:r>
              <a:rPr lang="en-US" sz="2799">
                <a:solidFill>
                  <a:srgbClr val="000000"/>
                </a:solidFill>
                <a:latin typeface="Montserrat"/>
                <a:ea typeface="Montserrat"/>
                <a:cs typeface="Montserrat"/>
                <a:sym typeface="Montserrat"/>
              </a:rPr>
              <a:t>Harmonized</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video>
              <p:cMediaNode vol="100000">
                <p:cTn fill="hold" display="false">
                  <p:stCondLst>
                    <p:cond delay="indefinite"/>
                  </p:stCondLst>
                </p:cTn>
                <p:tgtEl>
                  <p:spTgt spid="13"/>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3" id="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24</a:t>
              </a:r>
            </a:p>
          </p:txBody>
        </p:sp>
      </p:grpSp>
      <p:sp>
        <p:nvSpPr>
          <p:cNvPr name="Freeform 9" id="9"/>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1" id="11">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1640513" y="1471953"/>
            <a:ext cx="4925374" cy="2770523"/>
          </a:xfrm>
          <a:prstGeom prst="rect">
            <a:avLst/>
          </a:prstGeom>
        </p:spPr>
      </p:pic>
      <p:pic>
        <p:nvPicPr>
          <p:cNvPr name="Picture 12" id="12">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657" t="0" r="657" b="0"/>
          <a:stretch>
            <a:fillRect/>
          </a:stretch>
        </p:blipFill>
        <p:spPr>
          <a:xfrm flipH="false" flipV="false" rot="0">
            <a:off x="6685229" y="1471953"/>
            <a:ext cx="4860566" cy="2770523"/>
          </a:xfrm>
          <a:prstGeom prst="rect">
            <a:avLst/>
          </a:prstGeom>
        </p:spPr>
      </p:pic>
      <p:pic>
        <p:nvPicPr>
          <p:cNvPr name="Picture 13" id="13">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657" t="0" r="657" b="0"/>
          <a:stretch>
            <a:fillRect/>
          </a:stretch>
        </p:blipFill>
        <p:spPr>
          <a:xfrm flipH="false" flipV="false" rot="0">
            <a:off x="6698927" y="4345995"/>
            <a:ext cx="4865446" cy="2773304"/>
          </a:xfrm>
          <a:prstGeom prst="rect">
            <a:avLst/>
          </a:prstGeom>
        </p:spPr>
      </p:pic>
      <p:pic>
        <p:nvPicPr>
          <p:cNvPr name="Picture 14" id="14">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657" t="0" r="657" b="0"/>
          <a:stretch>
            <a:fillRect/>
          </a:stretch>
        </p:blipFill>
        <p:spPr>
          <a:xfrm flipH="false" flipV="false" rot="0">
            <a:off x="1731346" y="4353449"/>
            <a:ext cx="4852368" cy="2765850"/>
          </a:xfrm>
          <a:prstGeom prst="rect">
            <a:avLst/>
          </a:prstGeom>
        </p:spPr>
      </p:pic>
      <p:pic>
        <p:nvPicPr>
          <p:cNvPr name="Picture 15" id="15">
            <a:hlinkClick action="ppaction://media"/>
          </p:cNvPr>
          <p:cNvPicPr>
            <a:picLocks noChangeAspect="true"/>
          </p:cNvPicPr>
          <p:nvPr>
            <a:videoFile r:link="rId17"/>
            <p:extLst>
              <p:ext uri="{DAA4B4D4-6D71-4841-9C94-3DE7FCFB9230}">
                <p14:media xmlns:p14="http://schemas.microsoft.com/office/powerpoint/2010/main" r:embed="rId18"/>
              </p:ext>
            </p:extLst>
          </p:nvPr>
        </p:nvPicPr>
        <p:blipFill>
          <a:blip r:embed="rId16"/>
          <a:srcRect l="657" t="0" r="657" b="0"/>
          <a:stretch>
            <a:fillRect/>
          </a:stretch>
        </p:blipFill>
        <p:spPr>
          <a:xfrm flipH="false" flipV="false" rot="0">
            <a:off x="1731346" y="1471953"/>
            <a:ext cx="4860566" cy="2770523"/>
          </a:xfrm>
          <a:prstGeom prst="rect">
            <a:avLst/>
          </a:prstGeom>
        </p:spPr>
      </p:pic>
      <p:pic>
        <p:nvPicPr>
          <p:cNvPr name="Picture 16" id="16">
            <a:hlinkClick action="ppaction://media"/>
          </p:cNvPr>
          <p:cNvPicPr>
            <a:picLocks noChangeAspect="true"/>
          </p:cNvPicPr>
          <p:nvPr>
            <a:videoFile r:link="rId20"/>
            <p:extLst>
              <p:ext uri="{DAA4B4D4-6D71-4841-9C94-3DE7FCFB9230}">
                <p14:media xmlns:p14="http://schemas.microsoft.com/office/powerpoint/2010/main" r:embed="rId21"/>
              </p:ext>
            </p:extLst>
          </p:nvPr>
        </p:nvPicPr>
        <p:blipFill>
          <a:blip r:embed="rId19"/>
          <a:srcRect l="657" t="0" r="657" b="0"/>
          <a:stretch>
            <a:fillRect/>
          </a:stretch>
        </p:blipFill>
        <p:spPr>
          <a:xfrm flipH="false" flipV="false" rot="0">
            <a:off x="11678673" y="4340402"/>
            <a:ext cx="4865446" cy="2773304"/>
          </a:xfrm>
          <a:prstGeom prst="rect">
            <a:avLst/>
          </a:prstGeom>
        </p:spPr>
      </p:pic>
      <p:pic>
        <p:nvPicPr>
          <p:cNvPr name="Picture 17" id="17">
            <a:hlinkClick action="ppaction://media"/>
          </p:cNvPr>
          <p:cNvPicPr>
            <a:picLocks noChangeAspect="true"/>
          </p:cNvPicPr>
          <p:nvPr>
            <a:videoFile r:link="rId23"/>
            <p:extLst>
              <p:ext uri="{DAA4B4D4-6D71-4841-9C94-3DE7FCFB9230}">
                <p14:media xmlns:p14="http://schemas.microsoft.com/office/powerpoint/2010/main" r:embed="rId24"/>
              </p:ext>
            </p:extLst>
          </p:nvPr>
        </p:nvPicPr>
        <p:blipFill>
          <a:blip r:embed="rId22"/>
          <a:srcRect l="0" t="0" r="0" b="0"/>
          <a:stretch>
            <a:fillRect/>
          </a:stretch>
        </p:blipFill>
        <p:spPr>
          <a:xfrm flipH="false" flipV="false" rot="0">
            <a:off x="1722113" y="7211632"/>
            <a:ext cx="4869800" cy="2739262"/>
          </a:xfrm>
          <a:prstGeom prst="rect">
            <a:avLst/>
          </a:prstGeom>
        </p:spPr>
      </p:pic>
      <p:pic>
        <p:nvPicPr>
          <p:cNvPr name="Picture 18" id="18">
            <a:hlinkClick action="ppaction://media"/>
          </p:cNvPr>
          <p:cNvPicPr>
            <a:picLocks noChangeAspect="true"/>
          </p:cNvPicPr>
          <p:nvPr>
            <a:videoFile r:link="rId26"/>
            <p:extLst>
              <p:ext uri="{DAA4B4D4-6D71-4841-9C94-3DE7FCFB9230}">
                <p14:media xmlns:p14="http://schemas.microsoft.com/office/powerpoint/2010/main" r:embed="rId27"/>
              </p:ext>
            </p:extLst>
          </p:nvPr>
        </p:nvPicPr>
        <p:blipFill>
          <a:blip r:embed="rId25"/>
          <a:srcRect l="657" t="0" r="657" b="0"/>
          <a:stretch>
            <a:fillRect/>
          </a:stretch>
        </p:blipFill>
        <p:spPr>
          <a:xfrm flipH="false" flipV="false" rot="0">
            <a:off x="6712651" y="7211632"/>
            <a:ext cx="4805723" cy="2739262"/>
          </a:xfrm>
          <a:prstGeom prst="rect">
            <a:avLst/>
          </a:prstGeom>
        </p:spPr>
      </p:pic>
      <p:pic>
        <p:nvPicPr>
          <p:cNvPr name="Picture 19" id="19">
            <a:hlinkClick action="ppaction://media"/>
          </p:cNvPr>
          <p:cNvPicPr>
            <a:picLocks noChangeAspect="true"/>
          </p:cNvPicPr>
          <p:nvPr>
            <a:videoFile r:link="rId29"/>
            <p:extLst>
              <p:ext uri="{DAA4B4D4-6D71-4841-9C94-3DE7FCFB9230}">
                <p14:media xmlns:p14="http://schemas.microsoft.com/office/powerpoint/2010/main" r:embed="rId30"/>
              </p:ext>
            </p:extLst>
          </p:nvPr>
        </p:nvPicPr>
        <p:blipFill>
          <a:blip r:embed="rId28"/>
          <a:srcRect l="657" t="0" r="657" b="0"/>
          <a:stretch>
            <a:fillRect/>
          </a:stretch>
        </p:blipFill>
        <p:spPr>
          <a:xfrm flipH="false" flipV="false" rot="0">
            <a:off x="11716773" y="7211632"/>
            <a:ext cx="4805723" cy="2739262"/>
          </a:xfrm>
          <a:prstGeom prst="rect">
            <a:avLst/>
          </a:prstGeom>
        </p:spPr>
      </p:pic>
      <p:sp>
        <p:nvSpPr>
          <p:cNvPr name="TextBox 20" id="20"/>
          <p:cNvSpPr txBox="true"/>
          <p:nvPr/>
        </p:nvSpPr>
        <p:spPr>
          <a:xfrm rot="0">
            <a:off x="1731346" y="1376703"/>
            <a:ext cx="1849669" cy="448871"/>
          </a:xfrm>
          <a:prstGeom prst="rect">
            <a:avLst/>
          </a:prstGeom>
        </p:spPr>
        <p:txBody>
          <a:bodyPr anchor="t" rtlCol="false" tIns="0" lIns="0" bIns="0" rIns="0">
            <a:spAutoFit/>
          </a:bodyPr>
          <a:lstStyle/>
          <a:p>
            <a:pPr algn="l">
              <a:lnSpc>
                <a:spcPts val="3799"/>
              </a:lnSpc>
            </a:pPr>
            <a:r>
              <a:rPr lang="en-US" sz="2345">
                <a:solidFill>
                  <a:srgbClr val="000000"/>
                </a:solidFill>
                <a:latin typeface="Montserrat"/>
                <a:ea typeface="Montserrat"/>
                <a:cs typeface="Montserrat"/>
                <a:sym typeface="Montserrat"/>
              </a:rPr>
              <a:t>Original</a:t>
            </a:r>
          </a:p>
        </p:txBody>
      </p:sp>
      <p:sp>
        <p:nvSpPr>
          <p:cNvPr name="TextBox 21" id="21"/>
          <p:cNvSpPr txBox="true"/>
          <p:nvPr/>
        </p:nvSpPr>
        <p:spPr>
          <a:xfrm rot="0">
            <a:off x="6685229" y="1376703"/>
            <a:ext cx="1849669" cy="448871"/>
          </a:xfrm>
          <a:prstGeom prst="rect">
            <a:avLst/>
          </a:prstGeom>
        </p:spPr>
        <p:txBody>
          <a:bodyPr anchor="t" rtlCol="false" tIns="0" lIns="0" bIns="0" rIns="0">
            <a:spAutoFit/>
          </a:bodyPr>
          <a:lstStyle/>
          <a:p>
            <a:pPr algn="l">
              <a:lnSpc>
                <a:spcPts val="3799"/>
              </a:lnSpc>
            </a:pPr>
            <a:r>
              <a:rPr lang="en-US" sz="2345">
                <a:solidFill>
                  <a:srgbClr val="000000"/>
                </a:solidFill>
                <a:latin typeface="Montserrat"/>
                <a:ea typeface="Montserrat"/>
                <a:cs typeface="Montserrat"/>
                <a:sym typeface="Montserrat"/>
              </a:rPr>
              <a:t>i-type</a:t>
            </a:r>
          </a:p>
        </p:txBody>
      </p:sp>
      <p:sp>
        <p:nvSpPr>
          <p:cNvPr name="TextBox 22" id="22"/>
          <p:cNvSpPr txBox="true"/>
          <p:nvPr/>
        </p:nvSpPr>
        <p:spPr>
          <a:xfrm rot="0">
            <a:off x="11630988" y="1376703"/>
            <a:ext cx="1849669" cy="448871"/>
          </a:xfrm>
          <a:prstGeom prst="rect">
            <a:avLst/>
          </a:prstGeom>
        </p:spPr>
        <p:txBody>
          <a:bodyPr anchor="t" rtlCol="false" tIns="0" lIns="0" bIns="0" rIns="0">
            <a:spAutoFit/>
          </a:bodyPr>
          <a:lstStyle/>
          <a:p>
            <a:pPr algn="l">
              <a:lnSpc>
                <a:spcPts val="3799"/>
              </a:lnSpc>
            </a:pPr>
            <a:r>
              <a:rPr lang="en-US" sz="2345">
                <a:solidFill>
                  <a:srgbClr val="000000"/>
                </a:solidFill>
                <a:latin typeface="Montserrat"/>
                <a:ea typeface="Montserrat"/>
                <a:cs typeface="Montserrat"/>
                <a:sym typeface="Montserrat"/>
              </a:rPr>
              <a:t>L-type</a:t>
            </a:r>
          </a:p>
        </p:txBody>
      </p:sp>
      <p:sp>
        <p:nvSpPr>
          <p:cNvPr name="TextBox 23" id="23"/>
          <p:cNvSpPr txBox="true"/>
          <p:nvPr/>
        </p:nvSpPr>
        <p:spPr>
          <a:xfrm rot="0">
            <a:off x="1722113" y="4258199"/>
            <a:ext cx="2206856" cy="448871"/>
          </a:xfrm>
          <a:prstGeom prst="rect">
            <a:avLst/>
          </a:prstGeom>
        </p:spPr>
        <p:txBody>
          <a:bodyPr anchor="t" rtlCol="false" tIns="0" lIns="0" bIns="0" rIns="0">
            <a:spAutoFit/>
          </a:bodyPr>
          <a:lstStyle/>
          <a:p>
            <a:pPr algn="l">
              <a:lnSpc>
                <a:spcPts val="3799"/>
              </a:lnSpc>
            </a:pPr>
            <a:r>
              <a:rPr lang="en-US" sz="2345">
                <a:solidFill>
                  <a:srgbClr val="000000"/>
                </a:solidFill>
                <a:latin typeface="Montserrat"/>
                <a:ea typeface="Montserrat"/>
                <a:cs typeface="Montserrat"/>
                <a:sym typeface="Montserrat"/>
              </a:rPr>
              <a:t>Mirror-L</a:t>
            </a:r>
          </a:p>
        </p:txBody>
      </p:sp>
      <p:sp>
        <p:nvSpPr>
          <p:cNvPr name="TextBox 24" id="24"/>
          <p:cNvSpPr txBox="true"/>
          <p:nvPr/>
        </p:nvSpPr>
        <p:spPr>
          <a:xfrm rot="0">
            <a:off x="6700393" y="4245152"/>
            <a:ext cx="1849669" cy="448871"/>
          </a:xfrm>
          <a:prstGeom prst="rect">
            <a:avLst/>
          </a:prstGeom>
        </p:spPr>
        <p:txBody>
          <a:bodyPr anchor="t" rtlCol="false" tIns="0" lIns="0" bIns="0" rIns="0">
            <a:spAutoFit/>
          </a:bodyPr>
          <a:lstStyle/>
          <a:p>
            <a:pPr algn="l">
              <a:lnSpc>
                <a:spcPts val="3799"/>
              </a:lnSpc>
            </a:pPr>
            <a:r>
              <a:rPr lang="en-US" sz="2345">
                <a:solidFill>
                  <a:srgbClr val="000000"/>
                </a:solidFill>
                <a:latin typeface="Montserrat"/>
                <a:ea typeface="Montserrat"/>
                <a:cs typeface="Montserrat"/>
                <a:sym typeface="Montserrat"/>
              </a:rPr>
              <a:t>V-type</a:t>
            </a:r>
          </a:p>
        </p:txBody>
      </p:sp>
      <p:sp>
        <p:nvSpPr>
          <p:cNvPr name="TextBox 25" id="25"/>
          <p:cNvSpPr txBox="true"/>
          <p:nvPr/>
        </p:nvSpPr>
        <p:spPr>
          <a:xfrm rot="0">
            <a:off x="11678673" y="4250745"/>
            <a:ext cx="1849669" cy="448871"/>
          </a:xfrm>
          <a:prstGeom prst="rect">
            <a:avLst/>
          </a:prstGeom>
        </p:spPr>
        <p:txBody>
          <a:bodyPr anchor="t" rtlCol="false" tIns="0" lIns="0" bIns="0" rIns="0">
            <a:spAutoFit/>
          </a:bodyPr>
          <a:lstStyle/>
          <a:p>
            <a:pPr algn="l">
              <a:lnSpc>
                <a:spcPts val="3799"/>
              </a:lnSpc>
            </a:pPr>
            <a:r>
              <a:rPr lang="en-US" sz="2345">
                <a:solidFill>
                  <a:srgbClr val="000000"/>
                </a:solidFill>
                <a:latin typeface="Montserrat"/>
                <a:ea typeface="Montserrat"/>
                <a:cs typeface="Montserrat"/>
                <a:sym typeface="Montserrat"/>
              </a:rPr>
              <a:t>I-type</a:t>
            </a:r>
          </a:p>
        </p:txBody>
      </p:sp>
      <p:sp>
        <p:nvSpPr>
          <p:cNvPr name="TextBox 26" id="26"/>
          <p:cNvSpPr txBox="true"/>
          <p:nvPr/>
        </p:nvSpPr>
        <p:spPr>
          <a:xfrm rot="0">
            <a:off x="1712588" y="7116382"/>
            <a:ext cx="1849669" cy="448871"/>
          </a:xfrm>
          <a:prstGeom prst="rect">
            <a:avLst/>
          </a:prstGeom>
        </p:spPr>
        <p:txBody>
          <a:bodyPr anchor="t" rtlCol="false" tIns="0" lIns="0" bIns="0" rIns="0">
            <a:spAutoFit/>
          </a:bodyPr>
          <a:lstStyle/>
          <a:p>
            <a:pPr algn="l">
              <a:lnSpc>
                <a:spcPts val="3799"/>
              </a:lnSpc>
            </a:pPr>
            <a:r>
              <a:rPr lang="en-US" sz="2345">
                <a:solidFill>
                  <a:srgbClr val="000000"/>
                </a:solidFill>
                <a:latin typeface="Montserrat"/>
                <a:ea typeface="Montserrat"/>
                <a:cs typeface="Montserrat"/>
                <a:sym typeface="Montserrat"/>
              </a:rPr>
              <a:t>Y-type</a:t>
            </a:r>
          </a:p>
        </p:txBody>
      </p:sp>
      <p:sp>
        <p:nvSpPr>
          <p:cNvPr name="TextBox 27" id="27"/>
          <p:cNvSpPr txBox="true"/>
          <p:nvPr/>
        </p:nvSpPr>
        <p:spPr>
          <a:xfrm rot="0">
            <a:off x="6714681" y="7119299"/>
            <a:ext cx="1849669" cy="448871"/>
          </a:xfrm>
          <a:prstGeom prst="rect">
            <a:avLst/>
          </a:prstGeom>
        </p:spPr>
        <p:txBody>
          <a:bodyPr anchor="t" rtlCol="false" tIns="0" lIns="0" bIns="0" rIns="0">
            <a:spAutoFit/>
          </a:bodyPr>
          <a:lstStyle/>
          <a:p>
            <a:pPr algn="l">
              <a:lnSpc>
                <a:spcPts val="3799"/>
              </a:lnSpc>
            </a:pPr>
            <a:r>
              <a:rPr lang="en-US" sz="2345">
                <a:solidFill>
                  <a:srgbClr val="000000"/>
                </a:solidFill>
                <a:latin typeface="Montserrat"/>
                <a:ea typeface="Montserrat"/>
                <a:cs typeface="Montserrat"/>
                <a:sym typeface="Montserrat"/>
              </a:rPr>
              <a:t>X-type</a:t>
            </a:r>
          </a:p>
        </p:txBody>
      </p:sp>
      <p:sp>
        <p:nvSpPr>
          <p:cNvPr name="TextBox 28" id="28"/>
          <p:cNvSpPr txBox="true"/>
          <p:nvPr/>
        </p:nvSpPr>
        <p:spPr>
          <a:xfrm rot="0">
            <a:off x="11716773" y="7123231"/>
            <a:ext cx="1849669" cy="448871"/>
          </a:xfrm>
          <a:prstGeom prst="rect">
            <a:avLst/>
          </a:prstGeom>
        </p:spPr>
        <p:txBody>
          <a:bodyPr anchor="t" rtlCol="false" tIns="0" lIns="0" bIns="0" rIns="0">
            <a:spAutoFit/>
          </a:bodyPr>
          <a:lstStyle/>
          <a:p>
            <a:pPr algn="l">
              <a:lnSpc>
                <a:spcPts val="3799"/>
              </a:lnSpc>
            </a:pPr>
            <a:r>
              <a:rPr lang="en-US" sz="2345">
                <a:solidFill>
                  <a:srgbClr val="000000"/>
                </a:solidFill>
                <a:latin typeface="Montserrat"/>
                <a:ea typeface="Montserrat"/>
                <a:cs typeface="Montserrat"/>
                <a:sym typeface="Montserrat"/>
              </a:rPr>
              <a:t>T-type</a:t>
            </a: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video>
              <p:cMediaNode vol="100000">
                <p:cTn fill="hold" display="false">
                  <p:stCondLst>
                    <p:cond delay="indefinite"/>
                  </p:stCondLst>
                </p:cTn>
                <p:tgtEl>
                  <p:spTgt spid="12"/>
                </p:tgtEl>
              </p:cMediaNode>
            </p:video>
            <p:video>
              <p:cMediaNode vol="100000">
                <p:cTn fill="hold" display="false">
                  <p:stCondLst>
                    <p:cond delay="indefinite"/>
                  </p:stCondLst>
                </p:cTn>
                <p:tgtEl>
                  <p:spTgt spid="13"/>
                </p:tgtEl>
              </p:cMediaNode>
            </p:video>
            <p:video>
              <p:cMediaNode vol="100000">
                <p:cTn fill="hold" display="false">
                  <p:stCondLst>
                    <p:cond delay="indefinite"/>
                  </p:stCondLst>
                </p:cTn>
                <p:tgtEl>
                  <p:spTgt spid="14"/>
                </p:tgtEl>
              </p:cMediaNode>
            </p:video>
            <p:video>
              <p:cMediaNode vol="0">
                <p:cTn fill="hold" display="false">
                  <p:stCondLst>
                    <p:cond delay="indefinite"/>
                  </p:stCondLst>
                </p:cTn>
                <p:tgtEl>
                  <p:spTgt spid="15"/>
                </p:tgtEl>
              </p:cMediaNode>
            </p:video>
            <p:video>
              <p:cMediaNode vol="100000">
                <p:cTn fill="hold" display="false">
                  <p:stCondLst>
                    <p:cond delay="indefinite"/>
                  </p:stCondLst>
                </p:cTn>
                <p:tgtEl>
                  <p:spTgt spid="16"/>
                </p:tgtEl>
              </p:cMediaNode>
            </p:video>
            <p:video>
              <p:cMediaNode vol="100000">
                <p:cTn fill="hold" display="false">
                  <p:stCondLst>
                    <p:cond delay="indefinite"/>
                  </p:stCondLst>
                </p:cTn>
                <p:tgtEl>
                  <p:spTgt spid="17"/>
                </p:tgtEl>
              </p:cMediaNode>
            </p:video>
            <p:video>
              <p:cMediaNode vol="100000">
                <p:cTn fill="hold" display="false">
                  <p:stCondLst>
                    <p:cond delay="indefinite"/>
                  </p:stCondLst>
                </p:cTn>
                <p:tgtEl>
                  <p:spTgt spid="18"/>
                </p:tgtEl>
              </p:cMediaNode>
            </p:video>
            <p:video>
              <p:cMediaNode vol="100000">
                <p:cTn fill="hold" display="false">
                  <p:stCondLst>
                    <p:cond delay="indefinite"/>
                  </p:stCondLst>
                </p:cTn>
                <p:tgtEl>
                  <p:spTgt spid="19"/>
                </p:tgtEl>
              </p:cMediaNode>
            </p:video>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VIDEO HARMONIZING</a:t>
            </a:r>
          </a:p>
        </p:txBody>
      </p:sp>
      <p:sp>
        <p:nvSpPr>
          <p:cNvPr name="AutoShape 3" id="3"/>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4" id="4"/>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25</a:t>
              </a:r>
            </a:p>
          </p:txBody>
        </p:sp>
      </p:grpSp>
      <p:sp>
        <p:nvSpPr>
          <p:cNvPr name="Freeform 10" id="10"/>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346845" y="2143938"/>
            <a:ext cx="17594309" cy="7487651"/>
            <a:chOff x="0" y="0"/>
            <a:chExt cx="23459079" cy="9983534"/>
          </a:xfrm>
        </p:grpSpPr>
        <p:pic>
          <p:nvPicPr>
            <p:cNvPr name="Picture 13" id="13">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0" y="0"/>
              <a:ext cx="11684206" cy="6572366"/>
            </a:xfrm>
            <a:prstGeom prst="rect">
              <a:avLst/>
            </a:prstGeom>
          </p:spPr>
        </p:pic>
        <p:pic>
          <p:nvPicPr>
            <p:cNvPr name="Picture 14" id="14">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11774873" y="3411168"/>
              <a:ext cx="11684206" cy="6572366"/>
            </a:xfrm>
            <a:prstGeom prst="rect">
              <a:avLst/>
            </a:prstGeom>
          </p:spPr>
        </p:pic>
      </p:grpSp>
      <p:sp>
        <p:nvSpPr>
          <p:cNvPr name="TextBox 15" id="15"/>
          <p:cNvSpPr txBox="true"/>
          <p:nvPr/>
        </p:nvSpPr>
        <p:spPr>
          <a:xfrm rot="0">
            <a:off x="1564423" y="6973592"/>
            <a:ext cx="1866988" cy="526923"/>
          </a:xfrm>
          <a:prstGeom prst="rect">
            <a:avLst/>
          </a:prstGeom>
        </p:spPr>
        <p:txBody>
          <a:bodyPr anchor="t" rtlCol="false" tIns="0" lIns="0" bIns="0" rIns="0">
            <a:spAutoFit/>
          </a:bodyPr>
          <a:lstStyle/>
          <a:p>
            <a:pPr algn="l">
              <a:lnSpc>
                <a:spcPts val="4535"/>
              </a:lnSpc>
            </a:pPr>
            <a:r>
              <a:rPr lang="en-US" sz="2799">
                <a:solidFill>
                  <a:srgbClr val="000000"/>
                </a:solidFill>
                <a:latin typeface="Montserrat"/>
                <a:ea typeface="Montserrat"/>
                <a:cs typeface="Montserrat"/>
                <a:sym typeface="Montserrat"/>
              </a:rPr>
              <a:t>Original</a:t>
            </a:r>
          </a:p>
        </p:txBody>
      </p:sp>
      <p:sp>
        <p:nvSpPr>
          <p:cNvPr name="TextBox 16" id="16"/>
          <p:cNvSpPr txBox="true"/>
          <p:nvPr/>
        </p:nvSpPr>
        <p:spPr>
          <a:xfrm rot="0">
            <a:off x="15096434" y="4167271"/>
            <a:ext cx="2497038" cy="526923"/>
          </a:xfrm>
          <a:prstGeom prst="rect">
            <a:avLst/>
          </a:prstGeom>
        </p:spPr>
        <p:txBody>
          <a:bodyPr anchor="t" rtlCol="false" tIns="0" lIns="0" bIns="0" rIns="0">
            <a:spAutoFit/>
          </a:bodyPr>
          <a:lstStyle/>
          <a:p>
            <a:pPr algn="l">
              <a:lnSpc>
                <a:spcPts val="4535"/>
              </a:lnSpc>
            </a:pPr>
            <a:r>
              <a:rPr lang="en-US" sz="2799">
                <a:solidFill>
                  <a:srgbClr val="000000"/>
                </a:solidFill>
                <a:latin typeface="Montserrat"/>
                <a:ea typeface="Montserrat"/>
                <a:cs typeface="Montserrat"/>
                <a:sym typeface="Montserrat"/>
              </a:rPr>
              <a:t>Harmonized</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video>
              <p:cMediaNode vol="100000">
                <p:cTn fill="hold" display="false">
                  <p:stCondLst>
                    <p:cond delay="indefinite"/>
                  </p:stCondLst>
                </p:cTn>
                <p:tgtEl>
                  <p:spTgt spid="14"/>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VIDEO COLOR GRADING</a:t>
            </a:r>
          </a:p>
        </p:txBody>
      </p:sp>
      <p:grpSp>
        <p:nvGrpSpPr>
          <p:cNvPr name="Group 3" id="3"/>
          <p:cNvGrpSpPr/>
          <p:nvPr/>
        </p:nvGrpSpPr>
        <p:grpSpPr>
          <a:xfrm rot="0">
            <a:off x="15859155"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26</a:t>
              </a:r>
            </a:p>
          </p:txBody>
        </p:sp>
      </p:grpSp>
      <p:sp>
        <p:nvSpPr>
          <p:cNvPr name="Freeform 8" id="8"/>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28235" y="6080338"/>
            <a:ext cx="5660408" cy="3299283"/>
          </a:xfrm>
          <a:custGeom>
            <a:avLst/>
            <a:gdLst/>
            <a:ahLst/>
            <a:cxnLst/>
            <a:rect r="r" b="b" t="t" l="l"/>
            <a:pathLst>
              <a:path h="3299283" w="5660408">
                <a:moveTo>
                  <a:pt x="0" y="0"/>
                </a:moveTo>
                <a:lnTo>
                  <a:pt x="5660408" y="0"/>
                </a:lnTo>
                <a:lnTo>
                  <a:pt x="5660408" y="3299283"/>
                </a:lnTo>
                <a:lnTo>
                  <a:pt x="0" y="3299283"/>
                </a:lnTo>
                <a:lnTo>
                  <a:pt x="0" y="0"/>
                </a:lnTo>
                <a:close/>
              </a:path>
            </a:pathLst>
          </a:custGeom>
          <a:blipFill>
            <a:blip r:embed="rId4"/>
            <a:stretch>
              <a:fillRect l="-104023" t="-39447" r="-3957" b="-74199"/>
            </a:stretch>
          </a:blipFill>
        </p:spPr>
      </p:sp>
      <p:pic>
        <p:nvPicPr>
          <p:cNvPr name="Picture 11" id="11">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528235" y="2143938"/>
            <a:ext cx="6661338" cy="3747002"/>
          </a:xfrm>
          <a:prstGeom prst="rect">
            <a:avLst/>
          </a:prstGeom>
        </p:spPr>
      </p:pic>
      <p:pic>
        <p:nvPicPr>
          <p:cNvPr name="Picture 12" id="12">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7491027" y="2590701"/>
            <a:ext cx="10397932" cy="5848837"/>
          </a:xfrm>
          <a:prstGeom prst="rect">
            <a:avLst/>
          </a:prstGeom>
        </p:spPr>
      </p:pic>
      <p:sp>
        <p:nvSpPr>
          <p:cNvPr name="TextBox 13" id="13"/>
          <p:cNvSpPr txBox="true"/>
          <p:nvPr/>
        </p:nvSpPr>
        <p:spPr>
          <a:xfrm rot="0">
            <a:off x="528235" y="1551864"/>
            <a:ext cx="1866988" cy="526923"/>
          </a:xfrm>
          <a:prstGeom prst="rect">
            <a:avLst/>
          </a:prstGeom>
        </p:spPr>
        <p:txBody>
          <a:bodyPr anchor="t" rtlCol="false" tIns="0" lIns="0" bIns="0" rIns="0">
            <a:spAutoFit/>
          </a:bodyPr>
          <a:lstStyle/>
          <a:p>
            <a:pPr algn="l">
              <a:lnSpc>
                <a:spcPts val="4535"/>
              </a:lnSpc>
            </a:pPr>
            <a:r>
              <a:rPr lang="en-US" sz="2799">
                <a:solidFill>
                  <a:srgbClr val="000000"/>
                </a:solidFill>
                <a:latin typeface="Montserrat"/>
                <a:ea typeface="Montserrat"/>
                <a:cs typeface="Montserrat"/>
                <a:sym typeface="Montserrat"/>
              </a:rPr>
              <a:t>Original</a:t>
            </a:r>
          </a:p>
        </p:txBody>
      </p:sp>
      <p:sp>
        <p:nvSpPr>
          <p:cNvPr name="TextBox 14" id="14"/>
          <p:cNvSpPr txBox="true"/>
          <p:nvPr/>
        </p:nvSpPr>
        <p:spPr>
          <a:xfrm rot="0">
            <a:off x="15423808" y="8334763"/>
            <a:ext cx="2680325" cy="526923"/>
          </a:xfrm>
          <a:prstGeom prst="rect">
            <a:avLst/>
          </a:prstGeom>
        </p:spPr>
        <p:txBody>
          <a:bodyPr anchor="t" rtlCol="false" tIns="0" lIns="0" bIns="0" rIns="0">
            <a:spAutoFit/>
          </a:bodyPr>
          <a:lstStyle/>
          <a:p>
            <a:pPr algn="l">
              <a:lnSpc>
                <a:spcPts val="4535"/>
              </a:lnSpc>
            </a:pPr>
            <a:r>
              <a:rPr lang="en-US" sz="2799">
                <a:solidFill>
                  <a:srgbClr val="000000"/>
                </a:solidFill>
                <a:latin typeface="Montserrat"/>
                <a:ea typeface="Montserrat"/>
                <a:cs typeface="Montserrat"/>
                <a:sym typeface="Montserrat"/>
              </a:rPr>
              <a:t>Color graded</a:t>
            </a:r>
          </a:p>
        </p:txBody>
      </p:sp>
      <p:sp>
        <p:nvSpPr>
          <p:cNvPr name="AutoShape 15" id="15"/>
          <p:cNvSpPr/>
          <p:nvPr/>
        </p:nvSpPr>
        <p:spPr>
          <a:xfrm flipV="true">
            <a:off x="5141061" y="5470646"/>
            <a:ext cx="0" cy="840589"/>
          </a:xfrm>
          <a:prstGeom prst="line">
            <a:avLst/>
          </a:prstGeom>
          <a:ln cap="flat" w="104775">
            <a:solidFill>
              <a:srgbClr val="000000"/>
            </a:solidFill>
            <a:prstDash val="solid"/>
            <a:headEnd type="none" len="sm" w="sm"/>
            <a:tailEnd type="triangle" len="med" w="lg"/>
          </a:ln>
        </p:spPr>
      </p:sp>
      <p:sp>
        <p:nvSpPr>
          <p:cNvPr name="AutoShape 16" id="16"/>
          <p:cNvSpPr/>
          <p:nvPr/>
        </p:nvSpPr>
        <p:spPr>
          <a:xfrm>
            <a:off x="6769278" y="4325273"/>
            <a:ext cx="840589" cy="0"/>
          </a:xfrm>
          <a:prstGeom prst="line">
            <a:avLst/>
          </a:prstGeom>
          <a:ln cap="flat" w="104775">
            <a:solidFill>
              <a:srgbClr val="000000"/>
            </a:solidFill>
            <a:prstDash val="solid"/>
            <a:headEnd type="none" len="sm" w="sm"/>
            <a:tailEnd type="triangle" len="med" w="lg"/>
          </a:ln>
        </p:spPr>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video>
              <p:cMediaNode vol="100000">
                <p:cTn fill="hold" display="false">
                  <p:stCondLst>
                    <p:cond delay="indefinite"/>
                  </p:stCondLst>
                </p:cTn>
                <p:tgtEl>
                  <p:spTgt spid="12"/>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13638"/>
            <a:ext cx="16230600" cy="854075"/>
          </a:xfrm>
          <a:prstGeom prst="rect">
            <a:avLst/>
          </a:prstGeom>
        </p:spPr>
        <p:txBody>
          <a:bodyPr anchor="t" rtlCol="false" tIns="0" lIns="0" bIns="0" rIns="0">
            <a:spAutoFit/>
          </a:bodyPr>
          <a:lstStyle/>
          <a:p>
            <a:pPr algn="ctr">
              <a:lnSpc>
                <a:spcPts val="6999"/>
              </a:lnSpc>
            </a:pPr>
            <a:r>
              <a:rPr lang="en-US" sz="4999">
                <a:solidFill>
                  <a:srgbClr val="000000"/>
                </a:solidFill>
                <a:latin typeface="Alatsi"/>
                <a:ea typeface="Alatsi"/>
                <a:cs typeface="Alatsi"/>
                <a:sym typeface="Alatsi"/>
              </a:rPr>
              <a:t>CONCLUSION AND DISCUSSION</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27</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683640" y="2037973"/>
            <a:ext cx="7000396" cy="7887770"/>
          </a:xfrm>
          <a:custGeom>
            <a:avLst/>
            <a:gdLst/>
            <a:ahLst/>
            <a:cxnLst/>
            <a:rect r="r" b="b" t="t" l="l"/>
            <a:pathLst>
              <a:path h="7887770" w="7000396">
                <a:moveTo>
                  <a:pt x="0" y="0"/>
                </a:moveTo>
                <a:lnTo>
                  <a:pt x="7000396" y="0"/>
                </a:lnTo>
                <a:lnTo>
                  <a:pt x="7000396" y="7887770"/>
                </a:lnTo>
                <a:lnTo>
                  <a:pt x="0" y="7887770"/>
                </a:lnTo>
                <a:lnTo>
                  <a:pt x="0" y="0"/>
                </a:lnTo>
                <a:close/>
              </a:path>
            </a:pathLst>
          </a:custGeom>
          <a:blipFill>
            <a:blip r:embed="rId4"/>
            <a:stretch>
              <a:fillRect l="0" t="0" r="0" b="0"/>
            </a:stretch>
          </a:blipFill>
        </p:spPr>
      </p:sp>
      <p:sp>
        <p:nvSpPr>
          <p:cNvPr name="TextBox 17" id="17"/>
          <p:cNvSpPr txBox="true"/>
          <p:nvPr/>
        </p:nvSpPr>
        <p:spPr>
          <a:xfrm rot="0">
            <a:off x="8879623" y="2103389"/>
            <a:ext cx="8133122" cy="6241923"/>
          </a:xfrm>
          <a:prstGeom prst="rect">
            <a:avLst/>
          </a:prstGeom>
        </p:spPr>
        <p:txBody>
          <a:bodyPr anchor="t" rtlCol="false" tIns="0" lIns="0" bIns="0" rIns="0">
            <a:spAutoFit/>
          </a:bodyPr>
          <a:lstStyle/>
          <a:p>
            <a:pPr algn="l">
              <a:lnSpc>
                <a:spcPts val="4535"/>
              </a:lnSpc>
            </a:pPr>
            <a:r>
              <a:rPr lang="en-US" sz="2799">
                <a:solidFill>
                  <a:srgbClr val="000000"/>
                </a:solidFill>
                <a:latin typeface="Montserrat"/>
                <a:ea typeface="Montserrat"/>
                <a:cs typeface="Montserrat"/>
                <a:sym typeface="Montserrat"/>
              </a:rPr>
              <a:t>Summing up.</a:t>
            </a:r>
          </a:p>
          <a:p>
            <a:pPr algn="l" marL="604519" indent="-302260" lvl="1">
              <a:lnSpc>
                <a:spcPts val="4535"/>
              </a:lnSpc>
              <a:buFont typeface="Arial"/>
              <a:buChar char="•"/>
            </a:pPr>
            <a:r>
              <a:rPr lang="en-US" sz="2799">
                <a:solidFill>
                  <a:srgbClr val="000000"/>
                </a:solidFill>
                <a:latin typeface="Montserrat"/>
                <a:ea typeface="Montserrat"/>
                <a:cs typeface="Montserrat"/>
                <a:sym typeface="Montserrat"/>
              </a:rPr>
              <a:t>The proposed methodology successfully maps style palettes onto source images while preserving perceptual coherence.</a:t>
            </a:r>
          </a:p>
          <a:p>
            <a:pPr algn="l" marL="604519" indent="-302260" lvl="1">
              <a:lnSpc>
                <a:spcPts val="4535"/>
              </a:lnSpc>
              <a:buFont typeface="Arial"/>
              <a:buChar char="•"/>
            </a:pPr>
            <a:r>
              <a:rPr lang="en-US" sz="2799">
                <a:solidFill>
                  <a:srgbClr val="000000"/>
                </a:solidFill>
                <a:latin typeface="Montserrat"/>
                <a:ea typeface="Montserrat"/>
                <a:cs typeface="Montserrat"/>
                <a:sym typeface="Montserrat"/>
              </a:rPr>
              <a:t>Increasing k leads to more detailed color transfer but may reduce perceptual simplicity beyond a certain threshold.</a:t>
            </a:r>
          </a:p>
          <a:p>
            <a:pPr algn="l" marL="604519" indent="-302260" lvl="1">
              <a:lnSpc>
                <a:spcPts val="4535"/>
              </a:lnSpc>
              <a:buFont typeface="Arial"/>
              <a:buChar char="•"/>
            </a:pPr>
            <a:r>
              <a:rPr lang="en-US" sz="2799">
                <a:solidFill>
                  <a:srgbClr val="000000"/>
                </a:solidFill>
                <a:latin typeface="Montserrat"/>
                <a:ea typeface="Montserrat"/>
                <a:cs typeface="Montserrat"/>
                <a:sym typeface="Montserrat"/>
              </a:rPr>
              <a:t>The harmonic adjustment effectively aligns hues to achieve specific aesthetic effects, with distinct results for each harmony type.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638821"/>
            <a:ext cx="16230600" cy="920115"/>
          </a:xfrm>
          <a:prstGeom prst="rect">
            <a:avLst/>
          </a:prstGeom>
        </p:spPr>
        <p:txBody>
          <a:bodyPr anchor="t" rtlCol="false" tIns="0" lIns="0" bIns="0" rIns="0">
            <a:spAutoFit/>
          </a:bodyPr>
          <a:lstStyle/>
          <a:p>
            <a:pPr algn="ctr">
              <a:lnSpc>
                <a:spcPts val="7559"/>
              </a:lnSpc>
            </a:pPr>
            <a:r>
              <a:rPr lang="en-US" sz="5399">
                <a:solidFill>
                  <a:srgbClr val="000000"/>
                </a:solidFill>
                <a:latin typeface="Alatsi"/>
                <a:ea typeface="Alatsi"/>
                <a:cs typeface="Alatsi"/>
                <a:sym typeface="Alatsi"/>
              </a:rPr>
              <a:t>LIMITATIONS</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28</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8773149" y="1951081"/>
            <a:ext cx="8648618" cy="3384423"/>
          </a:xfrm>
          <a:prstGeom prst="rect">
            <a:avLst/>
          </a:prstGeom>
        </p:spPr>
        <p:txBody>
          <a:bodyPr anchor="t" rtlCol="false" tIns="0" lIns="0" bIns="0" rIns="0">
            <a:spAutoFit/>
          </a:bodyPr>
          <a:lstStyle/>
          <a:p>
            <a:pPr algn="l">
              <a:lnSpc>
                <a:spcPts val="4535"/>
              </a:lnSpc>
            </a:pPr>
            <a:r>
              <a:rPr lang="en-US" b="true" sz="2799" u="sng">
                <a:solidFill>
                  <a:srgbClr val="000000"/>
                </a:solidFill>
                <a:latin typeface="Montserrat Semi-Bold"/>
                <a:ea typeface="Montserrat Semi-Bold"/>
                <a:cs typeface="Montserrat Semi-Bold"/>
                <a:sym typeface="Montserrat Semi-Bold"/>
              </a:rPr>
              <a:t>Computational Complexity</a:t>
            </a:r>
            <a:r>
              <a:rPr lang="en-US" sz="2799" b="true">
                <a:solidFill>
                  <a:srgbClr val="000000"/>
                </a:solidFill>
                <a:latin typeface="Montserrat Semi-Bold"/>
                <a:ea typeface="Montserrat Semi-Bold"/>
                <a:cs typeface="Montserrat Semi-Bold"/>
                <a:sym typeface="Montserrat Semi-Bold"/>
              </a:rPr>
              <a:t>: </a:t>
            </a:r>
            <a:r>
              <a:rPr lang="en-US" sz="2799">
                <a:solidFill>
                  <a:srgbClr val="000000"/>
                </a:solidFill>
                <a:latin typeface="Montserrat"/>
                <a:ea typeface="Montserrat"/>
                <a:cs typeface="Montserrat"/>
                <a:sym typeface="Montserrat"/>
              </a:rPr>
              <a:t>The clustering-based palette extraction and harmony adjustments can be computationally intensive, especially for high-resolution images or videos. Optimizing the implementation for speed remains an area for improvement.</a:t>
            </a:r>
          </a:p>
        </p:txBody>
      </p:sp>
      <p:sp>
        <p:nvSpPr>
          <p:cNvPr name="TextBox 17" id="17"/>
          <p:cNvSpPr txBox="true"/>
          <p:nvPr/>
        </p:nvSpPr>
        <p:spPr>
          <a:xfrm rot="0">
            <a:off x="8773149" y="5726029"/>
            <a:ext cx="8648618" cy="3384423"/>
          </a:xfrm>
          <a:prstGeom prst="rect">
            <a:avLst/>
          </a:prstGeom>
        </p:spPr>
        <p:txBody>
          <a:bodyPr anchor="t" rtlCol="false" tIns="0" lIns="0" bIns="0" rIns="0">
            <a:spAutoFit/>
          </a:bodyPr>
          <a:lstStyle/>
          <a:p>
            <a:pPr algn="l">
              <a:lnSpc>
                <a:spcPts val="4535"/>
              </a:lnSpc>
            </a:pPr>
            <a:r>
              <a:rPr lang="en-US" b="true" sz="2799" u="sng">
                <a:solidFill>
                  <a:srgbClr val="000000"/>
                </a:solidFill>
                <a:latin typeface="Montserrat Semi-Bold"/>
                <a:ea typeface="Montserrat Semi-Bold"/>
                <a:cs typeface="Montserrat Semi-Bold"/>
                <a:sym typeface="Montserrat Semi-Bold"/>
              </a:rPr>
              <a:t>Subjectivity of Aesthetic Preferences</a:t>
            </a:r>
            <a:r>
              <a:rPr lang="en-US" sz="2799" b="true">
                <a:solidFill>
                  <a:srgbClr val="000000"/>
                </a:solidFill>
                <a:latin typeface="Montserrat Semi-Bold"/>
                <a:ea typeface="Montserrat Semi-Bold"/>
                <a:cs typeface="Montserrat Semi-Bold"/>
                <a:sym typeface="Montserrat Semi-Bold"/>
              </a:rPr>
              <a:t>: </a:t>
            </a:r>
            <a:r>
              <a:rPr lang="en-US" sz="2799">
                <a:solidFill>
                  <a:srgbClr val="000000"/>
                </a:solidFill>
                <a:latin typeface="Montserrat"/>
                <a:ea typeface="Montserrat"/>
                <a:cs typeface="Montserrat"/>
                <a:sym typeface="Montserrat"/>
              </a:rPr>
              <a:t>While harmony types and their objective measures provide a structured approach, aesthetic preferences vary widely among users. Additional personalization options, such as user-defined harmony rules, could enhance applicability.</a:t>
            </a:r>
          </a:p>
        </p:txBody>
      </p:sp>
      <p:grpSp>
        <p:nvGrpSpPr>
          <p:cNvPr name="Group 18" id="18"/>
          <p:cNvGrpSpPr/>
          <p:nvPr/>
        </p:nvGrpSpPr>
        <p:grpSpPr>
          <a:xfrm rot="0">
            <a:off x="1564423" y="4994547"/>
            <a:ext cx="6935044" cy="4130568"/>
            <a:chOff x="0" y="0"/>
            <a:chExt cx="9246725" cy="5507425"/>
          </a:xfrm>
        </p:grpSpPr>
        <p:sp>
          <p:nvSpPr>
            <p:cNvPr name="Freeform 19" id="19"/>
            <p:cNvSpPr/>
            <p:nvPr/>
          </p:nvSpPr>
          <p:spPr>
            <a:xfrm flipH="false" flipV="false" rot="0">
              <a:off x="0" y="0"/>
              <a:ext cx="9246725" cy="2764297"/>
            </a:xfrm>
            <a:custGeom>
              <a:avLst/>
              <a:gdLst/>
              <a:ahLst/>
              <a:cxnLst/>
              <a:rect r="r" b="b" t="t" l="l"/>
              <a:pathLst>
                <a:path h="2764297" w="9246725">
                  <a:moveTo>
                    <a:pt x="0" y="0"/>
                  </a:moveTo>
                  <a:lnTo>
                    <a:pt x="9246725" y="0"/>
                  </a:lnTo>
                  <a:lnTo>
                    <a:pt x="9246725" y="2764297"/>
                  </a:lnTo>
                  <a:lnTo>
                    <a:pt x="0" y="2764297"/>
                  </a:lnTo>
                  <a:lnTo>
                    <a:pt x="0" y="0"/>
                  </a:lnTo>
                  <a:close/>
                </a:path>
              </a:pathLst>
            </a:custGeom>
            <a:blipFill>
              <a:blip r:embed="rId4"/>
              <a:stretch>
                <a:fillRect l="0" t="0" r="0" b="-140843"/>
              </a:stretch>
            </a:blipFill>
          </p:spPr>
        </p:sp>
        <p:sp>
          <p:nvSpPr>
            <p:cNvPr name="Freeform 20" id="20"/>
            <p:cNvSpPr/>
            <p:nvPr/>
          </p:nvSpPr>
          <p:spPr>
            <a:xfrm flipH="false" flipV="false" rot="0">
              <a:off x="0" y="2791673"/>
              <a:ext cx="9246725" cy="2715751"/>
            </a:xfrm>
            <a:custGeom>
              <a:avLst/>
              <a:gdLst/>
              <a:ahLst/>
              <a:cxnLst/>
              <a:rect r="r" b="b" t="t" l="l"/>
              <a:pathLst>
                <a:path h="2715751" w="9246725">
                  <a:moveTo>
                    <a:pt x="0" y="0"/>
                  </a:moveTo>
                  <a:lnTo>
                    <a:pt x="9246725" y="0"/>
                  </a:lnTo>
                  <a:lnTo>
                    <a:pt x="9246725" y="2715752"/>
                  </a:lnTo>
                  <a:lnTo>
                    <a:pt x="0" y="2715752"/>
                  </a:lnTo>
                  <a:lnTo>
                    <a:pt x="0" y="0"/>
                  </a:lnTo>
                  <a:close/>
                </a:path>
              </a:pathLst>
            </a:custGeom>
            <a:blipFill>
              <a:blip r:embed="rId4"/>
              <a:stretch>
                <a:fillRect l="0" t="-145149" r="0" b="0"/>
              </a:stretch>
            </a:blipFill>
          </p:spPr>
        </p:sp>
      </p:grpSp>
      <p:sp>
        <p:nvSpPr>
          <p:cNvPr name="Freeform 21" id="21"/>
          <p:cNvSpPr/>
          <p:nvPr/>
        </p:nvSpPr>
        <p:spPr>
          <a:xfrm flipH="false" flipV="false" rot="0">
            <a:off x="1564423" y="2055856"/>
            <a:ext cx="6935044" cy="2782912"/>
          </a:xfrm>
          <a:custGeom>
            <a:avLst/>
            <a:gdLst/>
            <a:ahLst/>
            <a:cxnLst/>
            <a:rect r="r" b="b" t="t" l="l"/>
            <a:pathLst>
              <a:path h="2782912" w="6935044">
                <a:moveTo>
                  <a:pt x="0" y="0"/>
                </a:moveTo>
                <a:lnTo>
                  <a:pt x="6935044" y="0"/>
                </a:lnTo>
                <a:lnTo>
                  <a:pt x="6935044" y="2782912"/>
                </a:lnTo>
                <a:lnTo>
                  <a:pt x="0" y="2782912"/>
                </a:lnTo>
                <a:lnTo>
                  <a:pt x="0" y="0"/>
                </a:lnTo>
                <a:close/>
              </a:path>
            </a:pathLst>
          </a:custGeom>
          <a:blipFill>
            <a:blip r:embed="rId5"/>
            <a:stretch>
              <a:fillRect l="-935" t="0" r="-1663" b="-2591"/>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OVERVIEW</a:t>
            </a:r>
          </a:p>
        </p:txBody>
      </p:sp>
      <p:sp>
        <p:nvSpPr>
          <p:cNvPr name="TextBox 3" id="3"/>
          <p:cNvSpPr txBox="true"/>
          <p:nvPr/>
        </p:nvSpPr>
        <p:spPr>
          <a:xfrm rot="0">
            <a:off x="1221986"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Introduction</a:t>
            </a:r>
          </a:p>
        </p:txBody>
      </p:sp>
      <p:sp>
        <p:nvSpPr>
          <p:cNvPr name="TextBox 4" id="4"/>
          <p:cNvSpPr txBox="true"/>
          <p:nvPr/>
        </p:nvSpPr>
        <p:spPr>
          <a:xfrm rot="0">
            <a:off x="1221986" y="4408805"/>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Problem</a:t>
            </a:r>
          </a:p>
        </p:txBody>
      </p:sp>
      <p:sp>
        <p:nvSpPr>
          <p:cNvPr name="TextBox 5" id="5"/>
          <p:cNvSpPr txBox="true"/>
          <p:nvPr/>
        </p:nvSpPr>
        <p:spPr>
          <a:xfrm rot="0">
            <a:off x="1221986" y="5512140"/>
            <a:ext cx="5241454"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Objectives</a:t>
            </a:r>
          </a:p>
        </p:txBody>
      </p:sp>
      <p:sp>
        <p:nvSpPr>
          <p:cNvPr name="TextBox 6" id="6"/>
          <p:cNvSpPr txBox="true"/>
          <p:nvPr/>
        </p:nvSpPr>
        <p:spPr>
          <a:xfrm rot="0">
            <a:off x="6444390"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Literary Review</a:t>
            </a:r>
            <a:r>
              <a:rPr lang="en-US" sz="3699">
                <a:solidFill>
                  <a:srgbClr val="000000"/>
                </a:solidFill>
                <a:latin typeface="Alatsi"/>
                <a:ea typeface="Alatsi"/>
                <a:cs typeface="Alatsi"/>
                <a:sym typeface="Alatsi"/>
              </a:rPr>
              <a:t> </a:t>
            </a:r>
          </a:p>
        </p:txBody>
      </p:sp>
      <p:sp>
        <p:nvSpPr>
          <p:cNvPr name="TextBox 7" id="7"/>
          <p:cNvSpPr txBox="true"/>
          <p:nvPr/>
        </p:nvSpPr>
        <p:spPr>
          <a:xfrm rot="0">
            <a:off x="6444390" y="4408805"/>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Methodology</a:t>
            </a:r>
          </a:p>
        </p:txBody>
      </p:sp>
      <p:sp>
        <p:nvSpPr>
          <p:cNvPr name="TextBox 8" id="8"/>
          <p:cNvSpPr txBox="true"/>
          <p:nvPr/>
        </p:nvSpPr>
        <p:spPr>
          <a:xfrm rot="0">
            <a:off x="6444390" y="551214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Results</a:t>
            </a:r>
          </a:p>
        </p:txBody>
      </p:sp>
      <p:sp>
        <p:nvSpPr>
          <p:cNvPr name="TextBox 9" id="9"/>
          <p:cNvSpPr txBox="true"/>
          <p:nvPr/>
        </p:nvSpPr>
        <p:spPr>
          <a:xfrm rot="0">
            <a:off x="11890224"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Conclusion</a:t>
            </a:r>
          </a:p>
        </p:txBody>
      </p:sp>
      <p:sp>
        <p:nvSpPr>
          <p:cNvPr name="TextBox 10" id="10"/>
          <p:cNvSpPr txBox="true"/>
          <p:nvPr/>
        </p:nvSpPr>
        <p:spPr>
          <a:xfrm rot="0">
            <a:off x="11890224" y="4408805"/>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Limitations</a:t>
            </a:r>
          </a:p>
        </p:txBody>
      </p:sp>
      <p:sp>
        <p:nvSpPr>
          <p:cNvPr name="TextBox 11" id="11"/>
          <p:cNvSpPr txBox="true"/>
          <p:nvPr/>
        </p:nvSpPr>
        <p:spPr>
          <a:xfrm rot="0">
            <a:off x="11890224" y="5512140"/>
            <a:ext cx="5369076"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Future directions</a:t>
            </a:r>
          </a:p>
        </p:txBody>
      </p:sp>
      <p:sp>
        <p:nvSpPr>
          <p:cNvPr name="AutoShape 12" id="1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3" id="13"/>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4" id="14"/>
          <p:cNvGrpSpPr/>
          <p:nvPr/>
        </p:nvGrpSpPr>
        <p:grpSpPr>
          <a:xfrm rot="0">
            <a:off x="15859155" y="0"/>
            <a:ext cx="1562612" cy="1673225"/>
            <a:chOff x="0" y="0"/>
            <a:chExt cx="2083482" cy="2230967"/>
          </a:xfrm>
        </p:grpSpPr>
        <p:grpSp>
          <p:nvGrpSpPr>
            <p:cNvPr name="Group 15" id="15"/>
            <p:cNvGrpSpPr/>
            <p:nvPr/>
          </p:nvGrpSpPr>
          <p:grpSpPr>
            <a:xfrm rot="0">
              <a:off x="75599" y="0"/>
              <a:ext cx="1932284" cy="2230967"/>
              <a:chOff x="0" y="0"/>
              <a:chExt cx="703982" cy="812800"/>
            </a:xfrm>
          </p:grpSpPr>
          <p:sp>
            <p:nvSpPr>
              <p:cNvPr name="Freeform 16" id="1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7" id="1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a:t>
              </a:r>
            </a:p>
          </p:txBody>
        </p:sp>
      </p:grpSp>
      <p:sp>
        <p:nvSpPr>
          <p:cNvPr name="Freeform 19" id="19"/>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3601700" y="80194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p:txBody>
      </p:sp>
      <p:sp>
        <p:nvSpPr>
          <p:cNvPr name="TextBox 22" id="22"/>
          <p:cNvSpPr txBox="true"/>
          <p:nvPr/>
        </p:nvSpPr>
        <p:spPr>
          <a:xfrm rot="0">
            <a:off x="11890224" y="6618310"/>
            <a:ext cx="5369076"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References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638821"/>
            <a:ext cx="16230600" cy="920115"/>
          </a:xfrm>
          <a:prstGeom prst="rect">
            <a:avLst/>
          </a:prstGeom>
        </p:spPr>
        <p:txBody>
          <a:bodyPr anchor="t" rtlCol="false" tIns="0" lIns="0" bIns="0" rIns="0">
            <a:spAutoFit/>
          </a:bodyPr>
          <a:lstStyle/>
          <a:p>
            <a:pPr algn="ctr">
              <a:lnSpc>
                <a:spcPts val="7559"/>
              </a:lnSpc>
            </a:pPr>
            <a:r>
              <a:rPr lang="en-US" sz="5399">
                <a:solidFill>
                  <a:srgbClr val="000000"/>
                </a:solidFill>
                <a:latin typeface="Alatsi"/>
                <a:ea typeface="Alatsi"/>
                <a:cs typeface="Alatsi"/>
                <a:sym typeface="Alatsi"/>
              </a:rPr>
              <a:t>LIMITATIONS</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29</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64423" y="4228677"/>
            <a:ext cx="5474642" cy="5651244"/>
          </a:xfrm>
          <a:custGeom>
            <a:avLst/>
            <a:gdLst/>
            <a:ahLst/>
            <a:cxnLst/>
            <a:rect r="r" b="b" t="t" l="l"/>
            <a:pathLst>
              <a:path h="5651244" w="5474642">
                <a:moveTo>
                  <a:pt x="0" y="0"/>
                </a:moveTo>
                <a:lnTo>
                  <a:pt x="5474643" y="0"/>
                </a:lnTo>
                <a:lnTo>
                  <a:pt x="5474643" y="5651244"/>
                </a:lnTo>
                <a:lnTo>
                  <a:pt x="0" y="5651244"/>
                </a:lnTo>
                <a:lnTo>
                  <a:pt x="0" y="0"/>
                </a:lnTo>
                <a:close/>
              </a:path>
            </a:pathLst>
          </a:custGeom>
          <a:blipFill>
            <a:blip r:embed="rId4"/>
            <a:stretch>
              <a:fillRect l="0" t="0" r="0" b="0"/>
            </a:stretch>
          </a:blipFill>
        </p:spPr>
      </p:sp>
      <p:sp>
        <p:nvSpPr>
          <p:cNvPr name="Freeform 17" id="17"/>
          <p:cNvSpPr/>
          <p:nvPr/>
        </p:nvSpPr>
        <p:spPr>
          <a:xfrm flipH="false" flipV="false" rot="0">
            <a:off x="1564423" y="1867713"/>
            <a:ext cx="4407812" cy="2275533"/>
          </a:xfrm>
          <a:custGeom>
            <a:avLst/>
            <a:gdLst/>
            <a:ahLst/>
            <a:cxnLst/>
            <a:rect r="r" b="b" t="t" l="l"/>
            <a:pathLst>
              <a:path h="2275533" w="4407812">
                <a:moveTo>
                  <a:pt x="0" y="0"/>
                </a:moveTo>
                <a:lnTo>
                  <a:pt x="4407812" y="0"/>
                </a:lnTo>
                <a:lnTo>
                  <a:pt x="4407812" y="2275533"/>
                </a:lnTo>
                <a:lnTo>
                  <a:pt x="0" y="2275533"/>
                </a:lnTo>
                <a:lnTo>
                  <a:pt x="0" y="0"/>
                </a:lnTo>
                <a:close/>
              </a:path>
            </a:pathLst>
          </a:custGeom>
          <a:blipFill>
            <a:blip r:embed="rId5"/>
            <a:stretch>
              <a:fillRect l="0" t="0" r="0" b="0"/>
            </a:stretch>
          </a:blipFill>
        </p:spPr>
      </p:sp>
      <p:sp>
        <p:nvSpPr>
          <p:cNvPr name="Freeform 18" id="18"/>
          <p:cNvSpPr/>
          <p:nvPr/>
        </p:nvSpPr>
        <p:spPr>
          <a:xfrm flipH="false" flipV="false" rot="0">
            <a:off x="7458166" y="4843184"/>
            <a:ext cx="8620920" cy="3287760"/>
          </a:xfrm>
          <a:custGeom>
            <a:avLst/>
            <a:gdLst/>
            <a:ahLst/>
            <a:cxnLst/>
            <a:rect r="r" b="b" t="t" l="l"/>
            <a:pathLst>
              <a:path h="3287760" w="8620920">
                <a:moveTo>
                  <a:pt x="0" y="0"/>
                </a:moveTo>
                <a:lnTo>
                  <a:pt x="8620920" y="0"/>
                </a:lnTo>
                <a:lnTo>
                  <a:pt x="8620920" y="3287760"/>
                </a:lnTo>
                <a:lnTo>
                  <a:pt x="0" y="3287760"/>
                </a:lnTo>
                <a:lnTo>
                  <a:pt x="0" y="0"/>
                </a:lnTo>
                <a:close/>
              </a:path>
            </a:pathLst>
          </a:custGeom>
          <a:blipFill>
            <a:blip r:embed="rId6"/>
            <a:stretch>
              <a:fillRect l="0" t="0" r="0" b="-195450"/>
            </a:stretch>
          </a:blipFill>
        </p:spPr>
      </p:sp>
      <p:sp>
        <p:nvSpPr>
          <p:cNvPr name="Freeform 19" id="19"/>
          <p:cNvSpPr/>
          <p:nvPr/>
        </p:nvSpPr>
        <p:spPr>
          <a:xfrm flipH="false" flipV="false" rot="0">
            <a:off x="13256940" y="7054299"/>
            <a:ext cx="3842676" cy="2425895"/>
          </a:xfrm>
          <a:custGeom>
            <a:avLst/>
            <a:gdLst/>
            <a:ahLst/>
            <a:cxnLst/>
            <a:rect r="r" b="b" t="t" l="l"/>
            <a:pathLst>
              <a:path h="2425895" w="3842676">
                <a:moveTo>
                  <a:pt x="0" y="0"/>
                </a:moveTo>
                <a:lnTo>
                  <a:pt x="3842676" y="0"/>
                </a:lnTo>
                <a:lnTo>
                  <a:pt x="3842676" y="2425896"/>
                </a:lnTo>
                <a:lnTo>
                  <a:pt x="0" y="2425896"/>
                </a:lnTo>
                <a:lnTo>
                  <a:pt x="0" y="0"/>
                </a:lnTo>
                <a:close/>
              </a:path>
            </a:pathLst>
          </a:custGeom>
          <a:blipFill>
            <a:blip r:embed="rId6"/>
            <a:stretch>
              <a:fillRect l="-208936" t="-25528" r="-218552" b="-815941"/>
            </a:stretch>
          </a:blipFill>
        </p:spPr>
      </p:sp>
      <p:sp>
        <p:nvSpPr>
          <p:cNvPr name="TextBox 20" id="20"/>
          <p:cNvSpPr txBox="true"/>
          <p:nvPr/>
        </p:nvSpPr>
        <p:spPr>
          <a:xfrm rot="0">
            <a:off x="7305766" y="2197164"/>
            <a:ext cx="10222475" cy="2241423"/>
          </a:xfrm>
          <a:prstGeom prst="rect">
            <a:avLst/>
          </a:prstGeom>
        </p:spPr>
        <p:txBody>
          <a:bodyPr anchor="t" rtlCol="false" tIns="0" lIns="0" bIns="0" rIns="0">
            <a:spAutoFit/>
          </a:bodyPr>
          <a:lstStyle/>
          <a:p>
            <a:pPr algn="l">
              <a:lnSpc>
                <a:spcPts val="4535"/>
              </a:lnSpc>
            </a:pPr>
            <a:r>
              <a:rPr lang="en-US" b="true" sz="2799" u="sng">
                <a:solidFill>
                  <a:srgbClr val="000000"/>
                </a:solidFill>
                <a:latin typeface="Montserrat Semi-Bold"/>
                <a:ea typeface="Montserrat Semi-Bold"/>
                <a:cs typeface="Montserrat Semi-Bold"/>
                <a:sym typeface="Montserrat Semi-Bold"/>
              </a:rPr>
              <a:t>Edge Cases in Color Transfer</a:t>
            </a:r>
            <a:r>
              <a:rPr lang="en-US" sz="2799" b="true">
                <a:solidFill>
                  <a:srgbClr val="000000"/>
                </a:solidFill>
                <a:latin typeface="Montserrat Semi-Bold"/>
                <a:ea typeface="Montserrat Semi-Bold"/>
                <a:cs typeface="Montserrat Semi-Bold"/>
                <a:sym typeface="Montserrat Semi-Bold"/>
              </a:rPr>
              <a:t>: </a:t>
            </a:r>
            <a:r>
              <a:rPr lang="en-US" sz="2799">
                <a:solidFill>
                  <a:srgbClr val="000000"/>
                </a:solidFill>
                <a:latin typeface="Montserrat"/>
                <a:ea typeface="Montserrat"/>
                <a:cs typeface="Montserrat"/>
                <a:sym typeface="Montserrat"/>
              </a:rPr>
              <a:t>In some cases, the transfer of highly contrasting palettes may lead to unnatural transitions or artifacts. Incorporating perceptual color models could further improve the quality of outputs.</a:t>
            </a:r>
          </a:p>
        </p:txBody>
      </p:sp>
      <p:grpSp>
        <p:nvGrpSpPr>
          <p:cNvPr name="Group 21" id="21"/>
          <p:cNvGrpSpPr/>
          <p:nvPr/>
        </p:nvGrpSpPr>
        <p:grpSpPr>
          <a:xfrm rot="0">
            <a:off x="10892385" y="5143500"/>
            <a:ext cx="1638182" cy="1028061"/>
            <a:chOff x="0" y="0"/>
            <a:chExt cx="2184242" cy="1370748"/>
          </a:xfrm>
        </p:grpSpPr>
        <p:sp>
          <p:nvSpPr>
            <p:cNvPr name="AutoShape 22" id="22"/>
            <p:cNvSpPr/>
            <p:nvPr/>
          </p:nvSpPr>
          <p:spPr>
            <a:xfrm>
              <a:off x="19748" y="19960"/>
              <a:ext cx="2164097" cy="19961"/>
            </a:xfrm>
            <a:prstGeom prst="line">
              <a:avLst/>
            </a:prstGeom>
            <a:ln cap="flat" w="39922">
              <a:solidFill>
                <a:srgbClr val="000000"/>
              </a:solidFill>
              <a:prstDash val="solid"/>
              <a:headEnd type="none" len="sm" w="sm"/>
              <a:tailEnd type="none" len="sm" w="sm"/>
            </a:ln>
          </p:spPr>
        </p:sp>
        <p:sp>
          <p:nvSpPr>
            <p:cNvPr name="AutoShape 23" id="23"/>
            <p:cNvSpPr/>
            <p:nvPr/>
          </p:nvSpPr>
          <p:spPr>
            <a:xfrm>
              <a:off x="19961" y="1330827"/>
              <a:ext cx="2164097" cy="19961"/>
            </a:xfrm>
            <a:prstGeom prst="line">
              <a:avLst/>
            </a:prstGeom>
            <a:ln cap="flat" w="39922">
              <a:solidFill>
                <a:srgbClr val="000000"/>
              </a:solidFill>
              <a:prstDash val="solid"/>
              <a:headEnd type="none" len="sm" w="sm"/>
              <a:tailEnd type="none" len="sm" w="sm"/>
            </a:ln>
          </p:spPr>
        </p:sp>
        <p:sp>
          <p:nvSpPr>
            <p:cNvPr name="AutoShape 24" id="24"/>
            <p:cNvSpPr/>
            <p:nvPr/>
          </p:nvSpPr>
          <p:spPr>
            <a:xfrm>
              <a:off x="19961" y="1735"/>
              <a:ext cx="0" cy="1349053"/>
            </a:xfrm>
            <a:prstGeom prst="line">
              <a:avLst/>
            </a:prstGeom>
            <a:ln cap="flat" w="39922">
              <a:solidFill>
                <a:srgbClr val="000000"/>
              </a:solidFill>
              <a:prstDash val="solid"/>
              <a:headEnd type="none" len="sm" w="sm"/>
              <a:tailEnd type="none" len="sm" w="sm"/>
            </a:ln>
          </p:spPr>
        </p:sp>
        <p:sp>
          <p:nvSpPr>
            <p:cNvPr name="AutoShape 25" id="25"/>
            <p:cNvSpPr/>
            <p:nvPr/>
          </p:nvSpPr>
          <p:spPr>
            <a:xfrm>
              <a:off x="2162601" y="19960"/>
              <a:ext cx="0" cy="1349053"/>
            </a:xfrm>
            <a:prstGeom prst="line">
              <a:avLst/>
            </a:prstGeom>
            <a:ln cap="flat" w="39922">
              <a:solidFill>
                <a:srgbClr val="000000"/>
              </a:solidFill>
              <a:prstDash val="solid"/>
              <a:headEnd type="none" len="sm" w="sm"/>
              <a:tailEnd type="none" len="sm" w="sm"/>
            </a:ln>
          </p:spPr>
        </p:sp>
      </p:grpSp>
      <p:sp>
        <p:nvSpPr>
          <p:cNvPr name="AutoShape 26" id="26"/>
          <p:cNvSpPr/>
          <p:nvPr/>
        </p:nvSpPr>
        <p:spPr>
          <a:xfrm>
            <a:off x="10892385" y="6160484"/>
            <a:ext cx="2364555" cy="3319710"/>
          </a:xfrm>
          <a:prstGeom prst="line">
            <a:avLst/>
          </a:prstGeom>
          <a:ln cap="flat" w="38100">
            <a:solidFill>
              <a:srgbClr val="000000"/>
            </a:solidFill>
            <a:prstDash val="sysDash"/>
            <a:headEnd type="none" len="sm" w="sm"/>
            <a:tailEnd type="none" len="sm" w="sm"/>
          </a:ln>
        </p:spPr>
      </p:sp>
      <p:sp>
        <p:nvSpPr>
          <p:cNvPr name="AutoShape 27" id="27"/>
          <p:cNvSpPr/>
          <p:nvPr/>
        </p:nvSpPr>
        <p:spPr>
          <a:xfrm>
            <a:off x="12546066" y="6160484"/>
            <a:ext cx="710875" cy="893815"/>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731838"/>
            <a:ext cx="16230600" cy="920115"/>
          </a:xfrm>
          <a:prstGeom prst="rect">
            <a:avLst/>
          </a:prstGeom>
        </p:spPr>
        <p:txBody>
          <a:bodyPr anchor="t" rtlCol="false" tIns="0" lIns="0" bIns="0" rIns="0">
            <a:spAutoFit/>
          </a:bodyPr>
          <a:lstStyle/>
          <a:p>
            <a:pPr algn="ctr">
              <a:lnSpc>
                <a:spcPts val="7559"/>
              </a:lnSpc>
            </a:pPr>
            <a:r>
              <a:rPr lang="en-US" sz="5399">
                <a:solidFill>
                  <a:srgbClr val="000000"/>
                </a:solidFill>
                <a:latin typeface="Alatsi"/>
                <a:ea typeface="Alatsi"/>
                <a:cs typeface="Alatsi"/>
                <a:sym typeface="Alatsi"/>
              </a:rPr>
              <a:t>FUTURE DIRECTIONS</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30</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704047" y="2195703"/>
            <a:ext cx="15789827" cy="1669923"/>
          </a:xfrm>
          <a:prstGeom prst="rect">
            <a:avLst/>
          </a:prstGeom>
        </p:spPr>
        <p:txBody>
          <a:bodyPr anchor="t" rtlCol="false" tIns="0" lIns="0" bIns="0" rIns="0">
            <a:spAutoFit/>
          </a:bodyPr>
          <a:lstStyle/>
          <a:p>
            <a:pPr algn="l">
              <a:lnSpc>
                <a:spcPts val="4535"/>
              </a:lnSpc>
            </a:pPr>
            <a:r>
              <a:rPr lang="en-US" b="true" sz="2799" u="sng">
                <a:solidFill>
                  <a:srgbClr val="000000"/>
                </a:solidFill>
                <a:latin typeface="Montserrat Semi-Bold"/>
                <a:ea typeface="Montserrat Semi-Bold"/>
                <a:cs typeface="Montserrat Semi-Bold"/>
                <a:sym typeface="Montserrat Semi-Bold"/>
              </a:rPr>
              <a:t>Real-Time Applications</a:t>
            </a:r>
            <a:r>
              <a:rPr lang="en-US" sz="2799" b="true">
                <a:solidFill>
                  <a:srgbClr val="000000"/>
                </a:solidFill>
                <a:latin typeface="Montserrat Semi-Bold"/>
                <a:ea typeface="Montserrat Semi-Bold"/>
                <a:cs typeface="Montserrat Semi-Bold"/>
                <a:sym typeface="Montserrat Semi-Bold"/>
              </a:rPr>
              <a:t>: </a:t>
            </a:r>
            <a:r>
              <a:rPr lang="en-US" sz="2799">
                <a:solidFill>
                  <a:srgbClr val="000000"/>
                </a:solidFill>
                <a:latin typeface="Montserrat"/>
                <a:ea typeface="Montserrat"/>
                <a:cs typeface="Montserrat"/>
                <a:sym typeface="Montserrat"/>
              </a:rPr>
              <a:t>Developing real-time implementations of the framework for video or interactive design tools could expand its practical use cases. Techniques such as GPU acceleration or lightweight clustering algorithms may facilitate this.</a:t>
            </a:r>
          </a:p>
        </p:txBody>
      </p:sp>
      <p:sp>
        <p:nvSpPr>
          <p:cNvPr name="TextBox 17" id="17"/>
          <p:cNvSpPr txBox="true"/>
          <p:nvPr/>
        </p:nvSpPr>
        <p:spPr>
          <a:xfrm rot="0">
            <a:off x="1704047" y="4256151"/>
            <a:ext cx="15789827" cy="1669923"/>
          </a:xfrm>
          <a:prstGeom prst="rect">
            <a:avLst/>
          </a:prstGeom>
        </p:spPr>
        <p:txBody>
          <a:bodyPr anchor="t" rtlCol="false" tIns="0" lIns="0" bIns="0" rIns="0">
            <a:spAutoFit/>
          </a:bodyPr>
          <a:lstStyle/>
          <a:p>
            <a:pPr algn="l">
              <a:lnSpc>
                <a:spcPts val="4535"/>
              </a:lnSpc>
            </a:pPr>
            <a:r>
              <a:rPr lang="en-US" b="true" sz="2799" u="sng">
                <a:solidFill>
                  <a:srgbClr val="000000"/>
                </a:solidFill>
                <a:latin typeface="Montserrat Semi-Bold"/>
                <a:ea typeface="Montserrat Semi-Bold"/>
                <a:cs typeface="Montserrat Semi-Bold"/>
                <a:sym typeface="Montserrat Semi-Bold"/>
              </a:rPr>
              <a:t>Improved Perceptual Models</a:t>
            </a:r>
            <a:r>
              <a:rPr lang="en-US" sz="2799" b="true">
                <a:solidFill>
                  <a:srgbClr val="000000"/>
                </a:solidFill>
                <a:latin typeface="Montserrat Semi-Bold"/>
                <a:ea typeface="Montserrat Semi-Bold"/>
                <a:cs typeface="Montserrat Semi-Bold"/>
                <a:sym typeface="Montserrat Semi-Bold"/>
              </a:rPr>
              <a:t>: </a:t>
            </a:r>
            <a:r>
              <a:rPr lang="en-US" sz="2799">
                <a:solidFill>
                  <a:srgbClr val="000000"/>
                </a:solidFill>
                <a:latin typeface="Montserrat"/>
                <a:ea typeface="Montserrat"/>
                <a:cs typeface="Montserrat"/>
                <a:sym typeface="Montserrat"/>
              </a:rPr>
              <a:t>Incorporating advanced perceptual models, such as those based on human vision or deep learning, could enhance the naturalness and quality of color transfers.</a:t>
            </a:r>
          </a:p>
        </p:txBody>
      </p:sp>
      <p:sp>
        <p:nvSpPr>
          <p:cNvPr name="TextBox 18" id="18"/>
          <p:cNvSpPr txBox="true"/>
          <p:nvPr/>
        </p:nvSpPr>
        <p:spPr>
          <a:xfrm rot="0">
            <a:off x="1704047" y="6316599"/>
            <a:ext cx="15789827" cy="1669923"/>
          </a:xfrm>
          <a:prstGeom prst="rect">
            <a:avLst/>
          </a:prstGeom>
        </p:spPr>
        <p:txBody>
          <a:bodyPr anchor="t" rtlCol="false" tIns="0" lIns="0" bIns="0" rIns="0">
            <a:spAutoFit/>
          </a:bodyPr>
          <a:lstStyle/>
          <a:p>
            <a:pPr algn="l">
              <a:lnSpc>
                <a:spcPts val="4535"/>
              </a:lnSpc>
            </a:pPr>
            <a:r>
              <a:rPr lang="en-US" b="true" sz="2799" u="sng">
                <a:solidFill>
                  <a:srgbClr val="000000"/>
                </a:solidFill>
                <a:latin typeface="Montserrat Semi-Bold"/>
                <a:ea typeface="Montserrat Semi-Bold"/>
                <a:cs typeface="Montserrat Semi-Bold"/>
                <a:sym typeface="Montserrat Semi-Bold"/>
              </a:rPr>
              <a:t>Multi-Style Blending</a:t>
            </a:r>
            <a:r>
              <a:rPr lang="en-US" sz="2799" b="true">
                <a:solidFill>
                  <a:srgbClr val="000000"/>
                </a:solidFill>
                <a:latin typeface="Montserrat Semi-Bold"/>
                <a:ea typeface="Montserrat Semi-Bold"/>
                <a:cs typeface="Montserrat Semi-Bold"/>
                <a:sym typeface="Montserrat Semi-Bold"/>
              </a:rPr>
              <a:t>: </a:t>
            </a:r>
            <a:r>
              <a:rPr lang="en-US" sz="2799">
                <a:solidFill>
                  <a:srgbClr val="000000"/>
                </a:solidFill>
                <a:latin typeface="Montserrat"/>
                <a:ea typeface="Montserrat"/>
                <a:cs typeface="Montserrat"/>
                <a:sym typeface="Montserrat"/>
              </a:rPr>
              <a:t>Extending the framework to support the blending of multiple style palettes could enable more complex and creative outputs, such as gradient transitions between styles.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731838"/>
            <a:ext cx="16230600" cy="920115"/>
          </a:xfrm>
          <a:prstGeom prst="rect">
            <a:avLst/>
          </a:prstGeom>
        </p:spPr>
        <p:txBody>
          <a:bodyPr anchor="t" rtlCol="false" tIns="0" lIns="0" bIns="0" rIns="0">
            <a:spAutoFit/>
          </a:bodyPr>
          <a:lstStyle/>
          <a:p>
            <a:pPr algn="ctr">
              <a:lnSpc>
                <a:spcPts val="7559"/>
              </a:lnSpc>
            </a:pPr>
            <a:r>
              <a:rPr lang="en-US" sz="5399">
                <a:solidFill>
                  <a:srgbClr val="000000"/>
                </a:solidFill>
                <a:latin typeface="Alatsi"/>
                <a:ea typeface="Alatsi"/>
                <a:cs typeface="Alatsi"/>
                <a:sym typeface="Alatsi"/>
              </a:rPr>
              <a:t>FUTURE DIRECTIONS</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31</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631940" y="2333168"/>
            <a:ext cx="15789827" cy="1669923"/>
          </a:xfrm>
          <a:prstGeom prst="rect">
            <a:avLst/>
          </a:prstGeom>
        </p:spPr>
        <p:txBody>
          <a:bodyPr anchor="t" rtlCol="false" tIns="0" lIns="0" bIns="0" rIns="0">
            <a:spAutoFit/>
          </a:bodyPr>
          <a:lstStyle/>
          <a:p>
            <a:pPr algn="l">
              <a:lnSpc>
                <a:spcPts val="4535"/>
              </a:lnSpc>
            </a:pPr>
            <a:r>
              <a:rPr lang="en-US" b="true" sz="2799" u="sng">
                <a:solidFill>
                  <a:srgbClr val="000000"/>
                </a:solidFill>
                <a:latin typeface="Montserrat Semi-Bold"/>
                <a:ea typeface="Montserrat Semi-Bold"/>
                <a:cs typeface="Montserrat Semi-Bold"/>
                <a:sym typeface="Montserrat Semi-Bold"/>
              </a:rPr>
              <a:t>User Customization</a:t>
            </a:r>
            <a:r>
              <a:rPr lang="en-US" sz="2799" b="true">
                <a:solidFill>
                  <a:srgbClr val="000000"/>
                </a:solidFill>
                <a:latin typeface="Montserrat Semi-Bold"/>
                <a:ea typeface="Montserrat Semi-Bold"/>
                <a:cs typeface="Montserrat Semi-Bold"/>
                <a:sym typeface="Montserrat Semi-Bold"/>
              </a:rPr>
              <a:t>: </a:t>
            </a:r>
            <a:r>
              <a:rPr lang="en-US" sz="2799">
                <a:solidFill>
                  <a:srgbClr val="000000"/>
                </a:solidFill>
                <a:latin typeface="Montserrat"/>
                <a:ea typeface="Montserrat"/>
                <a:cs typeface="Montserrat"/>
                <a:sym typeface="Montserrat"/>
              </a:rPr>
              <a:t>Enhancing user control through interactive tools for parameter adjustment, harmony selection, or manual overrides could make the framework more versatile for diverse applications.</a:t>
            </a:r>
          </a:p>
        </p:txBody>
      </p:sp>
      <p:sp>
        <p:nvSpPr>
          <p:cNvPr name="TextBox 17" id="17"/>
          <p:cNvSpPr txBox="true"/>
          <p:nvPr/>
        </p:nvSpPr>
        <p:spPr>
          <a:xfrm rot="0">
            <a:off x="1631940" y="4393616"/>
            <a:ext cx="15789827" cy="1669923"/>
          </a:xfrm>
          <a:prstGeom prst="rect">
            <a:avLst/>
          </a:prstGeom>
        </p:spPr>
        <p:txBody>
          <a:bodyPr anchor="t" rtlCol="false" tIns="0" lIns="0" bIns="0" rIns="0">
            <a:spAutoFit/>
          </a:bodyPr>
          <a:lstStyle/>
          <a:p>
            <a:pPr algn="l">
              <a:lnSpc>
                <a:spcPts val="4535"/>
              </a:lnSpc>
            </a:pPr>
            <a:r>
              <a:rPr lang="en-US" b="true" sz="2799" u="sng">
                <a:solidFill>
                  <a:srgbClr val="000000"/>
                </a:solidFill>
                <a:latin typeface="Montserrat Semi-Bold"/>
                <a:ea typeface="Montserrat Semi-Bold"/>
                <a:cs typeface="Montserrat Semi-Bold"/>
                <a:sym typeface="Montserrat Semi-Bold"/>
              </a:rPr>
              <a:t>Cross-Domain Applications</a:t>
            </a:r>
            <a:r>
              <a:rPr lang="en-US" sz="2799" b="true">
                <a:solidFill>
                  <a:srgbClr val="000000"/>
                </a:solidFill>
                <a:latin typeface="Montserrat Semi-Bold"/>
                <a:ea typeface="Montserrat Semi-Bold"/>
                <a:cs typeface="Montserrat Semi-Bold"/>
                <a:sym typeface="Montserrat Semi-Bold"/>
              </a:rPr>
              <a:t>: </a:t>
            </a:r>
            <a:r>
              <a:rPr lang="en-US" sz="2799">
                <a:solidFill>
                  <a:srgbClr val="000000"/>
                </a:solidFill>
                <a:latin typeface="Montserrat"/>
                <a:ea typeface="Montserrat"/>
                <a:cs typeface="Montserrat"/>
                <a:sym typeface="Montserrat"/>
              </a:rPr>
              <a:t>Exploring the application of the methodology in domains beyond image processing, such as 3D modeling, virtual reality, or generative art, could reveal new possibilities for creative expression.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731838"/>
            <a:ext cx="16230600" cy="920115"/>
          </a:xfrm>
          <a:prstGeom prst="rect">
            <a:avLst/>
          </a:prstGeom>
        </p:spPr>
        <p:txBody>
          <a:bodyPr anchor="t" rtlCol="false" tIns="0" lIns="0" bIns="0" rIns="0">
            <a:spAutoFit/>
          </a:bodyPr>
          <a:lstStyle/>
          <a:p>
            <a:pPr algn="ctr">
              <a:lnSpc>
                <a:spcPts val="7559"/>
              </a:lnSpc>
            </a:pPr>
            <a:r>
              <a:rPr lang="en-US" sz="5399">
                <a:solidFill>
                  <a:srgbClr val="000000"/>
                </a:solidFill>
                <a:latin typeface="Alatsi"/>
                <a:ea typeface="Alatsi"/>
                <a:cs typeface="Alatsi"/>
                <a:sym typeface="Alatsi"/>
              </a:rPr>
              <a:t>REFERENCES</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32</a:t>
              </a:r>
            </a:p>
          </p:txBody>
        </p:sp>
      </p:gr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631940" y="2007278"/>
            <a:ext cx="15789827" cy="7029451"/>
          </a:xfrm>
          <a:prstGeom prst="rect">
            <a:avLst/>
          </a:prstGeom>
        </p:spPr>
        <p:txBody>
          <a:bodyPr anchor="t" rtlCol="false" tIns="0" lIns="0" bIns="0" rIns="0">
            <a:spAutoFit/>
          </a:bodyPr>
          <a:lstStyle/>
          <a:p>
            <a:pPr algn="l" marL="539748" indent="-269874" lvl="1">
              <a:lnSpc>
                <a:spcPts val="4049"/>
              </a:lnSpc>
              <a:buAutoNum type="arabicPeriod" startAt="1"/>
            </a:pPr>
            <a:r>
              <a:rPr lang="en-US" sz="2499">
                <a:solidFill>
                  <a:srgbClr val="000000"/>
                </a:solidFill>
                <a:latin typeface="Montserrat"/>
                <a:ea typeface="Montserrat"/>
                <a:cs typeface="Montserrat"/>
                <a:sym typeface="Montserrat"/>
              </a:rPr>
              <a:t>L. Holtzschue, Understanding color : an introduction for designers. New York : Wiley, 2006. [Online]. Available: https://archive.org/search.php?query=external-identifier% 3A%22urn%3Aoclc%3Arecord%3A1036963024%22</a:t>
            </a:r>
          </a:p>
          <a:p>
            <a:pPr algn="l" marL="539748" indent="-269874" lvl="1">
              <a:lnSpc>
                <a:spcPts val="4049"/>
              </a:lnSpc>
              <a:buAutoNum type="arabicPeriod" startAt="1"/>
            </a:pPr>
            <a:r>
              <a:rPr lang="en-US" sz="2499">
                <a:solidFill>
                  <a:srgbClr val="000000"/>
                </a:solidFill>
                <a:latin typeface="Montserrat"/>
                <a:ea typeface="Montserrat"/>
                <a:cs typeface="Montserrat"/>
                <a:sym typeface="Montserrat"/>
              </a:rPr>
              <a:t>J. Krause, Color index : [over 1,100 color combinations, CMYK and RGB formulas, for print and Web media, 2002. [Online]. Available: https://archive.org/details/ colorindexover110000krau</a:t>
            </a:r>
          </a:p>
          <a:p>
            <a:pPr algn="l" marL="539748" indent="-269874" lvl="1">
              <a:lnSpc>
                <a:spcPts val="4049"/>
              </a:lnSpc>
              <a:buAutoNum type="arabicPeriod" startAt="1"/>
            </a:pPr>
            <a:r>
              <a:rPr lang="en-US" sz="2499">
                <a:solidFill>
                  <a:srgbClr val="000000"/>
                </a:solidFill>
                <a:latin typeface="Montserrat"/>
                <a:ea typeface="Montserrat"/>
                <a:cs typeface="Montserrat"/>
                <a:sym typeface="Montserrat"/>
              </a:rPr>
              <a:t>B. J. Meier, “Ace: A color expert system for user interface design,” Proceedings of the 1st Annual ACM SIGGRAPH Symposium on User Interface Software,. [Online]. Available: https://cs.brown.edu/∼bjm/p117-meier.pdf</a:t>
            </a:r>
          </a:p>
          <a:p>
            <a:pPr algn="l" marL="539748" indent="-269874" lvl="1">
              <a:lnSpc>
                <a:spcPts val="4049"/>
              </a:lnSpc>
              <a:buAutoNum type="arabicPeriod" startAt="1"/>
            </a:pPr>
            <a:r>
              <a:rPr lang="en-US" sz="2499">
                <a:solidFill>
                  <a:srgbClr val="000000"/>
                </a:solidFill>
                <a:latin typeface="Montserrat"/>
                <a:ea typeface="Montserrat"/>
                <a:cs typeface="Montserrat"/>
                <a:sym typeface="Montserrat"/>
              </a:rPr>
              <a:t>D. Cohen-Or, O. Sorkine, R. Gal, T. Leyvand, and Y.-Q. Xu, “Color harmonization,” in ACM SIGGRAPH 2006 Papers, ser. SIGGRAPH ’06. New York, NY, USA: Association for Computing Machinery, 2006, p. 624–630. [Online]. Available: https://doi.org/10.1145/1179352.1141933</a:t>
            </a:r>
          </a:p>
          <a:p>
            <a:pPr algn="l" marL="539748" indent="-269874" lvl="1">
              <a:lnSpc>
                <a:spcPts val="4049"/>
              </a:lnSpc>
              <a:buAutoNum type="arabicPeriod" startAt="1"/>
            </a:pPr>
            <a:r>
              <a:rPr lang="en-US" sz="2499">
                <a:solidFill>
                  <a:srgbClr val="000000"/>
                </a:solidFill>
                <a:latin typeface="Montserrat"/>
                <a:ea typeface="Montserrat"/>
                <a:cs typeface="Montserrat"/>
                <a:sym typeface="Montserrat"/>
              </a:rPr>
              <a:t>M. D. Buhmann, “Radial basis functions,” Acta Numerica, vol. 9, p. 1–38, 2000. [Online]. Available: https://www.cambridge.org/core/ journals/acta-numerica/article/abs/radial-basis-functions/ 3FD3A8BBC9B020FA349305142D0EB367</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731838"/>
            <a:ext cx="16230600" cy="920115"/>
          </a:xfrm>
          <a:prstGeom prst="rect">
            <a:avLst/>
          </a:prstGeom>
        </p:spPr>
        <p:txBody>
          <a:bodyPr anchor="t" rtlCol="false" tIns="0" lIns="0" bIns="0" rIns="0">
            <a:spAutoFit/>
          </a:bodyPr>
          <a:lstStyle/>
          <a:p>
            <a:pPr algn="ctr">
              <a:lnSpc>
                <a:spcPts val="7559"/>
              </a:lnSpc>
            </a:pPr>
            <a:r>
              <a:rPr lang="en-US" sz="5399">
                <a:solidFill>
                  <a:srgbClr val="000000"/>
                </a:solidFill>
                <a:latin typeface="Alatsi"/>
                <a:ea typeface="Alatsi"/>
                <a:cs typeface="Alatsi"/>
                <a:sym typeface="Alatsi"/>
              </a:rPr>
              <a:t>REFERENCES</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33</a:t>
              </a:r>
            </a:p>
          </p:txBody>
        </p:sp>
      </p:gr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631940" y="2007278"/>
            <a:ext cx="15789827" cy="7673976"/>
          </a:xfrm>
          <a:prstGeom prst="rect">
            <a:avLst/>
          </a:prstGeom>
        </p:spPr>
        <p:txBody>
          <a:bodyPr anchor="t" rtlCol="false" tIns="0" lIns="0" bIns="0" rIns="0">
            <a:spAutoFit/>
          </a:bodyPr>
          <a:lstStyle/>
          <a:p>
            <a:pPr algn="l">
              <a:lnSpc>
                <a:spcPts val="4074"/>
              </a:lnSpc>
            </a:pPr>
            <a:r>
              <a:rPr lang="en-US" sz="2499">
                <a:solidFill>
                  <a:srgbClr val="000000"/>
                </a:solidFill>
                <a:latin typeface="Montserrat"/>
                <a:ea typeface="Montserrat"/>
                <a:cs typeface="Montserrat"/>
                <a:sym typeface="Montserrat"/>
              </a:rPr>
              <a:t>6. R. P. Brent, “An algorithm with guaranteed convergence for finding the zero of a function,” 1971. [Online]. Available: https://maths-people.anu.edu.au/∼brent/pd/rpb005.pdf</a:t>
            </a:r>
          </a:p>
          <a:p>
            <a:pPr algn="l">
              <a:lnSpc>
                <a:spcPts val="4074"/>
              </a:lnSpc>
            </a:pPr>
            <a:r>
              <a:rPr lang="en-US" sz="2499">
                <a:solidFill>
                  <a:srgbClr val="000000"/>
                </a:solidFill>
                <a:latin typeface="Montserrat"/>
                <a:ea typeface="Montserrat"/>
                <a:cs typeface="Montserrat"/>
                <a:sym typeface="Montserrat"/>
              </a:rPr>
              <a:t>7. I. Fortran, W. Press, S. Teukolsky, W. Vetterling, and B. Flannery, “Numerical recipes,” Cambridge, UK, Cambridge University Press, 01 1992.</a:t>
            </a:r>
          </a:p>
          <a:p>
            <a:pPr algn="l">
              <a:lnSpc>
                <a:spcPts val="4074"/>
              </a:lnSpc>
            </a:pPr>
            <a:r>
              <a:rPr lang="en-US" sz="2499">
                <a:solidFill>
                  <a:srgbClr val="000000"/>
                </a:solidFill>
                <a:latin typeface="Montserrat"/>
                <a:ea typeface="Montserrat"/>
                <a:cs typeface="Montserrat"/>
                <a:sym typeface="Montserrat"/>
              </a:rPr>
              <a:t>8. D. Bora, A. Gupta, and F. Khan, “Comparing the performance of l*a*b* and hsv color spaces with respect to color image segmentation,” 06 2015. [Online]. Available: https://www.researchgate.net/publication/ 277722637 Comparing the Performance of LAB and HSV Color Spaces with Respect to Color Image Segmentation</a:t>
            </a:r>
          </a:p>
          <a:p>
            <a:pPr algn="l">
              <a:lnSpc>
                <a:spcPts val="4074"/>
              </a:lnSpc>
            </a:pPr>
            <a:r>
              <a:rPr lang="en-US" sz="2499">
                <a:solidFill>
                  <a:srgbClr val="000000"/>
                </a:solidFill>
                <a:latin typeface="Montserrat"/>
                <a:ea typeface="Montserrat"/>
                <a:cs typeface="Montserrat"/>
                <a:sym typeface="Montserrat"/>
              </a:rPr>
              <a:t>9. R. F. M. . M. S. B. Trevor D. Canham, I. Scott MacKenzie, “The effect of perceptual optimization on color space navigability,” Proceedings of Graphics Interface 2019 - GI 2023, Article No. 14, pp. 1-10., 2019. [Online]. Available: https://www.yorku.ca/mack/gi2023.html</a:t>
            </a:r>
          </a:p>
          <a:p>
            <a:pPr algn="l">
              <a:lnSpc>
                <a:spcPts val="4074"/>
              </a:lnSpc>
            </a:pPr>
            <a:r>
              <a:rPr lang="en-US" sz="2499">
                <a:solidFill>
                  <a:srgbClr val="000000"/>
                </a:solidFill>
                <a:latin typeface="Montserrat"/>
                <a:ea typeface="Montserrat"/>
                <a:cs typeface="Montserrat"/>
                <a:sym typeface="Montserrat"/>
              </a:rPr>
              <a:t>10. E. Chavolla, D. Zaldivar, E. Cuevas, and M. Cisneros, Color Spaces Advantages and Disadvantages in Image Color Clustering Segmentation, 01 2018, pp. 3–22. [Online]. Available: https://www.researchgate.net/publication/ 320410000 Color Spaces Advantages and Disadvantages in Image Color Clustering Segmentation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731838"/>
            <a:ext cx="16230600" cy="920115"/>
          </a:xfrm>
          <a:prstGeom prst="rect">
            <a:avLst/>
          </a:prstGeom>
        </p:spPr>
        <p:txBody>
          <a:bodyPr anchor="t" rtlCol="false" tIns="0" lIns="0" bIns="0" rIns="0">
            <a:spAutoFit/>
          </a:bodyPr>
          <a:lstStyle/>
          <a:p>
            <a:pPr algn="ctr">
              <a:lnSpc>
                <a:spcPts val="7559"/>
              </a:lnSpc>
            </a:pPr>
            <a:r>
              <a:rPr lang="en-US" sz="5399">
                <a:solidFill>
                  <a:srgbClr val="000000"/>
                </a:solidFill>
                <a:latin typeface="Alatsi"/>
                <a:ea typeface="Alatsi"/>
                <a:cs typeface="Alatsi"/>
                <a:sym typeface="Alatsi"/>
              </a:rPr>
              <a:t>REFERENCES</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34</a:t>
              </a:r>
            </a:p>
          </p:txBody>
        </p:sp>
      </p:gr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631940" y="1950128"/>
            <a:ext cx="15789827" cy="6918326"/>
          </a:xfrm>
          <a:prstGeom prst="rect">
            <a:avLst/>
          </a:prstGeom>
        </p:spPr>
        <p:txBody>
          <a:bodyPr anchor="t" rtlCol="false" tIns="0" lIns="0" bIns="0" rIns="0">
            <a:spAutoFit/>
          </a:bodyPr>
          <a:lstStyle/>
          <a:p>
            <a:pPr algn="l">
              <a:lnSpc>
                <a:spcPts val="4624"/>
              </a:lnSpc>
            </a:pPr>
            <a:r>
              <a:rPr lang="en-US" sz="2499">
                <a:solidFill>
                  <a:srgbClr val="000000"/>
                </a:solidFill>
                <a:latin typeface="Montserrat"/>
                <a:ea typeface="Montserrat"/>
                <a:cs typeface="Montserrat"/>
                <a:sym typeface="Montserrat"/>
              </a:rPr>
              <a:t>11. Matsuda, Color Design (in Japanese), 1995.</a:t>
            </a:r>
          </a:p>
          <a:p>
            <a:pPr algn="l">
              <a:lnSpc>
                <a:spcPts val="4624"/>
              </a:lnSpc>
            </a:pPr>
            <a:r>
              <a:rPr lang="en-US" sz="2499">
                <a:solidFill>
                  <a:srgbClr val="000000"/>
                </a:solidFill>
                <a:latin typeface="Montserrat"/>
                <a:ea typeface="Montserrat"/>
                <a:cs typeface="Montserrat"/>
                <a:sym typeface="Montserrat"/>
              </a:rPr>
              <a:t>12. M. Tokumaru, N. Muranaka, and S. Imanishi, “Color design support system considering color harmony,” in 2002 IEEE World Congress on Computational Intelligence. 2002 IEEE International Conference on Fuzzy Systems. FUZZ-IEEE’02. Proceedings (Cat. No.02CH37291), vol. 1, 2002, pp. 378–383 vol.1.</a:t>
            </a:r>
          </a:p>
          <a:p>
            <a:pPr algn="l">
              <a:lnSpc>
                <a:spcPts val="4624"/>
              </a:lnSpc>
            </a:pPr>
            <a:r>
              <a:rPr lang="en-US" sz="2499">
                <a:solidFill>
                  <a:srgbClr val="000000"/>
                </a:solidFill>
                <a:latin typeface="Montserrat"/>
                <a:ea typeface="Montserrat"/>
                <a:cs typeface="Montserrat"/>
                <a:sym typeface="Montserrat"/>
              </a:rPr>
              <a:t>13. J. Itten, The Art of Color, 1960. [Online]. Available: https://www.irenebrination.com/files/johannes-ittens theartofcolor.pdf</a:t>
            </a:r>
          </a:p>
          <a:p>
            <a:pPr algn="l">
              <a:lnSpc>
                <a:spcPts val="4624"/>
              </a:lnSpc>
            </a:pPr>
            <a:r>
              <a:rPr lang="en-US" sz="2499">
                <a:solidFill>
                  <a:srgbClr val="000000"/>
                </a:solidFill>
                <a:latin typeface="Montserrat"/>
                <a:ea typeface="Montserrat"/>
                <a:cs typeface="Montserrat"/>
                <a:sym typeface="Montserrat"/>
              </a:rPr>
              <a:t>14. D. Briggs and S. Westland, Itten, Johannes. Berlin, Heidelberg: Springer Berlin Heidelberg, 2014, pp. 1–3. [Online]. Available: https://doi.org/10.1007/978-3-642-27851-8 340-1</a:t>
            </a:r>
          </a:p>
          <a:p>
            <a:pPr algn="l">
              <a:lnSpc>
                <a:spcPts val="4624"/>
              </a:lnSpc>
            </a:pPr>
            <a:r>
              <a:rPr lang="en-US" sz="2499">
                <a:solidFill>
                  <a:srgbClr val="000000"/>
                </a:solidFill>
                <a:latin typeface="Montserrat"/>
                <a:ea typeface="Montserrat"/>
                <a:cs typeface="Montserrat"/>
                <a:sym typeface="Montserrat"/>
              </a:rPr>
              <a:t>15. P. Moon and D. E. Spencer, “Geometric formulation of classical color harmony∗,” J. Opt. Soc. Am., vol. 34, no. 1, pp. 46–59, Jan 1944. [Online]. Available: https: //opg.optica.org/abstract.cfm?URI=josa-34-1-46</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a:ea typeface="Alatsi"/>
                <a:cs typeface="Alatsi"/>
                <a:sym typeface="Alatsi"/>
              </a:rPr>
              <a:t>THANK YOU</a:t>
            </a:r>
          </a:p>
        </p:txBody>
      </p:sp>
      <p:sp>
        <p:nvSpPr>
          <p:cNvPr name="TextBox 3" id="3"/>
          <p:cNvSpPr txBox="true"/>
          <p:nvPr/>
        </p:nvSpPr>
        <p:spPr>
          <a:xfrm rot="0">
            <a:off x="5033857" y="6762653"/>
            <a:ext cx="10669737" cy="703169"/>
          </a:xfrm>
          <a:prstGeom prst="rect">
            <a:avLst/>
          </a:prstGeom>
        </p:spPr>
        <p:txBody>
          <a:bodyPr anchor="t" rtlCol="false" tIns="0" lIns="0" bIns="0" rIns="0">
            <a:spAutoFit/>
          </a:bodyPr>
          <a:lstStyle/>
          <a:p>
            <a:pPr algn="ctr">
              <a:lnSpc>
                <a:spcPts val="5763"/>
              </a:lnSpc>
            </a:pPr>
            <a:r>
              <a:rPr lang="en-US" sz="4116">
                <a:solidFill>
                  <a:srgbClr val="000000"/>
                </a:solidFill>
                <a:latin typeface="Alatsi"/>
                <a:ea typeface="Alatsi"/>
                <a:cs typeface="Alatsi"/>
                <a:sym typeface="Alatsi"/>
              </a:rPr>
              <a:t>Presented By : Team Mobiuz</a:t>
            </a:r>
          </a:p>
        </p:txBody>
      </p:sp>
      <p:sp>
        <p:nvSpPr>
          <p:cNvPr name="TextBox 4" id="4"/>
          <p:cNvSpPr txBox="true"/>
          <p:nvPr/>
        </p:nvSpPr>
        <p:spPr>
          <a:xfrm rot="0">
            <a:off x="6927671" y="1846941"/>
            <a:ext cx="6641543" cy="1088854"/>
          </a:xfrm>
          <a:prstGeom prst="rect">
            <a:avLst/>
          </a:prstGeom>
        </p:spPr>
        <p:txBody>
          <a:bodyPr anchor="t" rtlCol="false" tIns="0" lIns="0" bIns="0" rIns="0">
            <a:spAutoFit/>
          </a:bodyPr>
          <a:lstStyle/>
          <a:p>
            <a:pPr algn="ctr">
              <a:lnSpc>
                <a:spcPts val="4376"/>
              </a:lnSpc>
            </a:pPr>
            <a:r>
              <a:rPr lang="en-US" sz="3126">
                <a:solidFill>
                  <a:srgbClr val="000000"/>
                </a:solidFill>
                <a:latin typeface="Alatsi"/>
                <a:ea typeface="Alatsi"/>
                <a:cs typeface="Alatsi"/>
                <a:sym typeface="Alatsi"/>
              </a:rPr>
              <a:t>IIIT Hyderabad | DIP 2024</a:t>
            </a:r>
          </a:p>
          <a:p>
            <a:pPr algn="ctr">
              <a:lnSpc>
                <a:spcPts val="4376"/>
              </a:lnSpc>
            </a:pPr>
          </a:p>
        </p:txBody>
      </p:sp>
      <p:grpSp>
        <p:nvGrpSpPr>
          <p:cNvPr name="Group 5" id="5"/>
          <p:cNvGrpSpPr/>
          <p:nvPr/>
        </p:nvGrpSpPr>
        <p:grpSpPr>
          <a:xfrm rot="0">
            <a:off x="-31071" y="0"/>
            <a:ext cx="4239083" cy="10287000"/>
            <a:chOff x="0" y="0"/>
            <a:chExt cx="5652111" cy="13716000"/>
          </a:xfrm>
        </p:grpSpPr>
        <p:grpSp>
          <p:nvGrpSpPr>
            <p:cNvPr name="Group 6" id="6"/>
            <p:cNvGrpSpPr/>
            <p:nvPr/>
          </p:nvGrpSpPr>
          <p:grpSpPr>
            <a:xfrm rot="0">
              <a:off x="2826056"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13028"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2826056" cy="13716000"/>
              <a:chOff x="0" y="0"/>
              <a:chExt cx="558233" cy="2709333"/>
            </a:xfrm>
          </p:grpSpPr>
          <p:sp>
            <p:nvSpPr>
              <p:cNvPr name="Freeform 13" id="13"/>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4" id="14"/>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7511991" y="7665039"/>
            <a:ext cx="5713469" cy="944686"/>
          </a:xfrm>
          <a:prstGeom prst="rect">
            <a:avLst/>
          </a:prstGeom>
        </p:spPr>
        <p:txBody>
          <a:bodyPr anchor="t" rtlCol="false" tIns="0" lIns="0" bIns="0" rIns="0">
            <a:spAutoFit/>
          </a:bodyPr>
          <a:lstStyle/>
          <a:p>
            <a:pPr algn="ctr">
              <a:lnSpc>
                <a:spcPts val="3765"/>
              </a:lnSpc>
            </a:pPr>
            <a:r>
              <a:rPr lang="en-US" sz="2689">
                <a:solidFill>
                  <a:srgbClr val="000000"/>
                </a:solidFill>
                <a:latin typeface="Alatsi"/>
                <a:ea typeface="Alatsi"/>
                <a:cs typeface="Alatsi"/>
                <a:sym typeface="Alatsi"/>
              </a:rPr>
              <a:t>Brahad Kokad - 2021112004</a:t>
            </a:r>
          </a:p>
          <a:p>
            <a:pPr algn="ctr">
              <a:lnSpc>
                <a:spcPts val="3765"/>
              </a:lnSpc>
            </a:pPr>
            <a:r>
              <a:rPr lang="en-US" sz="2689">
                <a:solidFill>
                  <a:srgbClr val="000000"/>
                </a:solidFill>
                <a:latin typeface="Alatsi"/>
                <a:ea typeface="Alatsi"/>
                <a:cs typeface="Alatsi"/>
                <a:sym typeface="Alatsi"/>
              </a:rPr>
              <a:t>Aarnav Nagariya - 2021112017</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INTRODUCTION</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a:t>
              </a:r>
            </a:p>
          </p:txBody>
        </p:sp>
      </p:grpSp>
      <p:sp>
        <p:nvSpPr>
          <p:cNvPr name="Freeform 11" id="11"/>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209670" y="2895980"/>
            <a:ext cx="10793714" cy="5147611"/>
          </a:xfrm>
          <a:prstGeom prst="rect">
            <a:avLst/>
          </a:prstGeom>
        </p:spPr>
        <p:txBody>
          <a:bodyPr anchor="t" rtlCol="false" tIns="0" lIns="0" bIns="0" rIns="0">
            <a:spAutoFit/>
          </a:bodyPr>
          <a:lstStyle/>
          <a:p>
            <a:pPr algn="l">
              <a:lnSpc>
                <a:spcPts val="5852"/>
              </a:lnSpc>
            </a:pPr>
            <a:r>
              <a:rPr lang="en-US" sz="4180">
                <a:solidFill>
                  <a:srgbClr val="000000"/>
                </a:solidFill>
                <a:latin typeface="Alatsi"/>
                <a:ea typeface="Alatsi"/>
                <a:cs typeface="Alatsi"/>
                <a:sym typeface="Alatsi"/>
              </a:rPr>
              <a:t>The interplay of colors significantly influences the aesthetic appeal and emotional impact of images and videos.</a:t>
            </a:r>
          </a:p>
          <a:p>
            <a:pPr algn="l">
              <a:lnSpc>
                <a:spcPts val="5852"/>
              </a:lnSpc>
            </a:pPr>
            <a:r>
              <a:rPr lang="en-US" sz="4180">
                <a:solidFill>
                  <a:srgbClr val="000000"/>
                </a:solidFill>
                <a:latin typeface="Alatsi"/>
                <a:ea typeface="Alatsi"/>
                <a:cs typeface="Alatsi"/>
                <a:sym typeface="Alatsi"/>
              </a:rPr>
              <a:t>Color theory and the principles of color harmony have been a cornerstone of artistic endeavors for centuries, guiding the creation of visually pleasing compositions.</a:t>
            </a:r>
          </a:p>
        </p:txBody>
      </p:sp>
      <p:sp>
        <p:nvSpPr>
          <p:cNvPr name="Freeform 13" id="13"/>
          <p:cNvSpPr/>
          <p:nvPr/>
        </p:nvSpPr>
        <p:spPr>
          <a:xfrm flipH="false" flipV="false" rot="0">
            <a:off x="12452910" y="2527312"/>
            <a:ext cx="4806390" cy="5970671"/>
          </a:xfrm>
          <a:custGeom>
            <a:avLst/>
            <a:gdLst/>
            <a:ahLst/>
            <a:cxnLst/>
            <a:rect r="r" b="b" t="t" l="l"/>
            <a:pathLst>
              <a:path h="5970671" w="4806390">
                <a:moveTo>
                  <a:pt x="0" y="0"/>
                </a:moveTo>
                <a:lnTo>
                  <a:pt x="4806390" y="0"/>
                </a:lnTo>
                <a:lnTo>
                  <a:pt x="4806390" y="5970671"/>
                </a:lnTo>
                <a:lnTo>
                  <a:pt x="0" y="5970671"/>
                </a:lnTo>
                <a:lnTo>
                  <a:pt x="0" y="0"/>
                </a:lnTo>
                <a:close/>
              </a:path>
            </a:pathLst>
          </a:custGeom>
          <a:blipFill>
            <a:blip r:embed="rId4"/>
            <a:stretch>
              <a:fillRect l="0" t="0" r="0" b="0"/>
            </a:stretch>
          </a:blipFill>
        </p:spPr>
      </p:sp>
      <p:sp>
        <p:nvSpPr>
          <p:cNvPr name="TextBox 14" id="14"/>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INTRODUCTION</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4</a:t>
              </a:r>
            </a:p>
          </p:txBody>
        </p:sp>
      </p:grpSp>
      <p:sp>
        <p:nvSpPr>
          <p:cNvPr name="Freeform 11" id="11"/>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938442" y="2675262"/>
            <a:ext cx="4320858" cy="6589841"/>
          </a:xfrm>
          <a:custGeom>
            <a:avLst/>
            <a:gdLst/>
            <a:ahLst/>
            <a:cxnLst/>
            <a:rect r="r" b="b" t="t" l="l"/>
            <a:pathLst>
              <a:path h="6589841" w="4320858">
                <a:moveTo>
                  <a:pt x="0" y="0"/>
                </a:moveTo>
                <a:lnTo>
                  <a:pt x="4320858" y="0"/>
                </a:lnTo>
                <a:lnTo>
                  <a:pt x="4320858" y="6589840"/>
                </a:lnTo>
                <a:lnTo>
                  <a:pt x="0" y="6589840"/>
                </a:lnTo>
                <a:lnTo>
                  <a:pt x="0" y="0"/>
                </a:lnTo>
                <a:close/>
              </a:path>
            </a:pathLst>
          </a:custGeom>
          <a:blipFill>
            <a:blip r:embed="rId4"/>
            <a:stretch>
              <a:fillRect l="-114677" t="0" r="-1381" b="0"/>
            </a:stretch>
          </a:blipFill>
        </p:spPr>
      </p:sp>
      <p:sp>
        <p:nvSpPr>
          <p:cNvPr name="TextBox 13" id="13"/>
          <p:cNvSpPr txBox="true"/>
          <p:nvPr/>
        </p:nvSpPr>
        <p:spPr>
          <a:xfrm rot="0">
            <a:off x="1209670" y="2895980"/>
            <a:ext cx="10793714" cy="5147611"/>
          </a:xfrm>
          <a:prstGeom prst="rect">
            <a:avLst/>
          </a:prstGeom>
        </p:spPr>
        <p:txBody>
          <a:bodyPr anchor="t" rtlCol="false" tIns="0" lIns="0" bIns="0" rIns="0">
            <a:spAutoFit/>
          </a:bodyPr>
          <a:lstStyle/>
          <a:p>
            <a:pPr algn="l">
              <a:lnSpc>
                <a:spcPts val="5852"/>
              </a:lnSpc>
            </a:pPr>
            <a:r>
              <a:rPr lang="en-US" sz="4180">
                <a:solidFill>
                  <a:srgbClr val="000000"/>
                </a:solidFill>
                <a:latin typeface="Alatsi"/>
                <a:ea typeface="Alatsi"/>
                <a:cs typeface="Alatsi"/>
                <a:sym typeface="Alatsi"/>
              </a:rPr>
              <a:t>In modern digital media, the need for tools that can intelligently apply these principles is more pressing than ever.</a:t>
            </a:r>
          </a:p>
          <a:p>
            <a:pPr algn="l">
              <a:lnSpc>
                <a:spcPts val="5852"/>
              </a:lnSpc>
            </a:pPr>
            <a:r>
              <a:rPr lang="en-US" sz="4180">
                <a:solidFill>
                  <a:srgbClr val="000000"/>
                </a:solidFill>
                <a:latin typeface="Alatsi"/>
                <a:ea typeface="Alatsi"/>
                <a:cs typeface="Alatsi"/>
                <a:sym typeface="Alatsi"/>
              </a:rPr>
              <a:t>Creators seek ways to enhance the visual quality of content for diverse applications such as advertising, cinematography, and social media. </a:t>
            </a:r>
          </a:p>
        </p:txBody>
      </p:sp>
      <p:sp>
        <p:nvSpPr>
          <p:cNvPr name="TextBox 14" id="14"/>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918390" y="866775"/>
            <a:ext cx="1045121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OBJECTIVES</a:t>
            </a:r>
          </a:p>
        </p:txBody>
      </p:sp>
      <p:grpSp>
        <p:nvGrpSpPr>
          <p:cNvPr name="Group 3" id="3"/>
          <p:cNvGrpSpPr/>
          <p:nvPr/>
        </p:nvGrpSpPr>
        <p:grpSpPr>
          <a:xfrm rot="0">
            <a:off x="9673194" y="3268672"/>
            <a:ext cx="7888724" cy="2465844"/>
            <a:chOff x="0" y="0"/>
            <a:chExt cx="10518298" cy="3287792"/>
          </a:xfrm>
        </p:grpSpPr>
        <p:grpSp>
          <p:nvGrpSpPr>
            <p:cNvPr name="Group 4" id="4"/>
            <p:cNvGrpSpPr/>
            <p:nvPr/>
          </p:nvGrpSpPr>
          <p:grpSpPr>
            <a:xfrm rot="0">
              <a:off x="0" y="0"/>
              <a:ext cx="10518298" cy="3287792"/>
              <a:chOff x="0" y="0"/>
              <a:chExt cx="2077689" cy="649440"/>
            </a:xfrm>
          </p:grpSpPr>
          <p:sp>
            <p:nvSpPr>
              <p:cNvPr name="Freeform 5" id="5"/>
              <p:cNvSpPr/>
              <p:nvPr/>
            </p:nvSpPr>
            <p:spPr>
              <a:xfrm flipH="false" flipV="false" rot="0">
                <a:off x="0" y="0"/>
                <a:ext cx="2077688" cy="649440"/>
              </a:xfrm>
              <a:custGeom>
                <a:avLst/>
                <a:gdLst/>
                <a:ahLst/>
                <a:cxnLst/>
                <a:rect r="r" b="b" t="t" l="l"/>
                <a:pathLst>
                  <a:path h="649440" w="2077688">
                    <a:moveTo>
                      <a:pt x="50051" y="0"/>
                    </a:moveTo>
                    <a:lnTo>
                      <a:pt x="2027638" y="0"/>
                    </a:lnTo>
                    <a:cubicBezTo>
                      <a:pt x="2040912" y="0"/>
                      <a:pt x="2053642" y="5273"/>
                      <a:pt x="2063029" y="14660"/>
                    </a:cubicBezTo>
                    <a:cubicBezTo>
                      <a:pt x="2072415" y="24046"/>
                      <a:pt x="2077688" y="36777"/>
                      <a:pt x="2077688" y="50051"/>
                    </a:cubicBezTo>
                    <a:lnTo>
                      <a:pt x="2077688" y="599389"/>
                    </a:lnTo>
                    <a:cubicBezTo>
                      <a:pt x="2077688" y="627032"/>
                      <a:pt x="2055280" y="649440"/>
                      <a:pt x="2027638" y="649440"/>
                    </a:cubicBezTo>
                    <a:lnTo>
                      <a:pt x="50051" y="649440"/>
                    </a:lnTo>
                    <a:cubicBezTo>
                      <a:pt x="36777" y="649440"/>
                      <a:pt x="24046" y="644167"/>
                      <a:pt x="14660" y="634781"/>
                    </a:cubicBezTo>
                    <a:cubicBezTo>
                      <a:pt x="5273" y="625394"/>
                      <a:pt x="0" y="612664"/>
                      <a:pt x="0" y="599389"/>
                    </a:cubicBezTo>
                    <a:lnTo>
                      <a:pt x="0" y="50051"/>
                    </a:lnTo>
                    <a:cubicBezTo>
                      <a:pt x="0" y="36777"/>
                      <a:pt x="5273" y="24046"/>
                      <a:pt x="14660" y="14660"/>
                    </a:cubicBezTo>
                    <a:cubicBezTo>
                      <a:pt x="24046" y="5273"/>
                      <a:pt x="36777" y="0"/>
                      <a:pt x="50051" y="0"/>
                    </a:cubicBezTo>
                    <a:close/>
                  </a:path>
                </a:pathLst>
              </a:custGeom>
              <a:solidFill>
                <a:srgbClr val="E9C7C6"/>
              </a:solidFill>
            </p:spPr>
          </p:sp>
          <p:sp>
            <p:nvSpPr>
              <p:cNvPr name="TextBox 6" id="6"/>
              <p:cNvSpPr txBox="true"/>
              <p:nvPr/>
            </p:nvSpPr>
            <p:spPr>
              <a:xfrm>
                <a:off x="0" y="-38100"/>
                <a:ext cx="2077689" cy="68754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824986" y="133350"/>
              <a:ext cx="9174319" cy="2781465"/>
            </a:xfrm>
            <a:prstGeom prst="rect">
              <a:avLst/>
            </a:prstGeom>
          </p:spPr>
          <p:txBody>
            <a:bodyPr anchor="t" rtlCol="false" tIns="0" lIns="0" bIns="0" rIns="0">
              <a:spAutoFit/>
            </a:bodyPr>
            <a:lstStyle/>
            <a:p>
              <a:pPr algn="l">
                <a:lnSpc>
                  <a:spcPts val="4193"/>
                </a:lnSpc>
              </a:pPr>
              <a:r>
                <a:rPr lang="en-US" sz="2995">
                  <a:solidFill>
                    <a:srgbClr val="000000"/>
                  </a:solidFill>
                  <a:latin typeface="Alatsi"/>
                  <a:ea typeface="Alatsi"/>
                  <a:cs typeface="Alatsi"/>
                  <a:sym typeface="Alatsi"/>
                </a:rPr>
                <a:t>Color harmony refers to the arrangement of colors in a way that is perceived as pleasing or balanced. Complementary, analogous, and triadic, etc.</a:t>
              </a:r>
            </a:p>
          </p:txBody>
        </p:sp>
      </p:grpSp>
      <p:sp>
        <p:nvSpPr>
          <p:cNvPr name="TextBox 8" id="8"/>
          <p:cNvSpPr txBox="true"/>
          <p:nvPr/>
        </p:nvSpPr>
        <p:spPr>
          <a:xfrm rot="0">
            <a:off x="9550637" y="2620338"/>
            <a:ext cx="4720624"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Color Harmonization</a:t>
            </a:r>
          </a:p>
        </p:txBody>
      </p:sp>
      <p:sp>
        <p:nvSpPr>
          <p:cNvPr name="TextBox 9" id="9"/>
          <p:cNvSpPr txBox="true"/>
          <p:nvPr/>
        </p:nvSpPr>
        <p:spPr>
          <a:xfrm rot="0">
            <a:off x="2452253" y="2883406"/>
            <a:ext cx="6691747" cy="4548541"/>
          </a:xfrm>
          <a:prstGeom prst="rect">
            <a:avLst/>
          </a:prstGeom>
        </p:spPr>
        <p:txBody>
          <a:bodyPr anchor="t" rtlCol="false" tIns="0" lIns="0" bIns="0" rIns="0">
            <a:spAutoFit/>
          </a:bodyPr>
          <a:lstStyle/>
          <a:p>
            <a:pPr algn="l">
              <a:lnSpc>
                <a:spcPts val="5192"/>
              </a:lnSpc>
            </a:pPr>
            <a:r>
              <a:rPr lang="en-US" sz="3709">
                <a:solidFill>
                  <a:srgbClr val="000000"/>
                </a:solidFill>
                <a:latin typeface="Alatsi"/>
                <a:ea typeface="Alatsi"/>
                <a:cs typeface="Alatsi"/>
                <a:sym typeface="Alatsi"/>
              </a:rPr>
              <a:t>This project presents a novel computational framework that integrates color harmony principles with automated color transfer techniques to enhance the aesthetics of both images and videos.</a:t>
            </a:r>
          </a:p>
        </p:txBody>
      </p:sp>
      <p:grpSp>
        <p:nvGrpSpPr>
          <p:cNvPr name="Group 10" id="10"/>
          <p:cNvGrpSpPr/>
          <p:nvPr/>
        </p:nvGrpSpPr>
        <p:grpSpPr>
          <a:xfrm rot="0">
            <a:off x="9673194" y="6685437"/>
            <a:ext cx="6651535" cy="2995673"/>
            <a:chOff x="0" y="0"/>
            <a:chExt cx="8868713" cy="3994230"/>
          </a:xfrm>
        </p:grpSpPr>
        <p:grpSp>
          <p:nvGrpSpPr>
            <p:cNvPr name="Group 11" id="11"/>
            <p:cNvGrpSpPr/>
            <p:nvPr/>
          </p:nvGrpSpPr>
          <p:grpSpPr>
            <a:xfrm rot="0">
              <a:off x="0" y="0"/>
              <a:ext cx="8868713" cy="3994230"/>
              <a:chOff x="0" y="0"/>
              <a:chExt cx="1751844" cy="788984"/>
            </a:xfrm>
          </p:grpSpPr>
          <p:sp>
            <p:nvSpPr>
              <p:cNvPr name="Freeform 12" id="12"/>
              <p:cNvSpPr/>
              <p:nvPr/>
            </p:nvSpPr>
            <p:spPr>
              <a:xfrm flipH="false" flipV="false" rot="0">
                <a:off x="0" y="0"/>
                <a:ext cx="1751844" cy="788984"/>
              </a:xfrm>
              <a:custGeom>
                <a:avLst/>
                <a:gdLst/>
                <a:ahLst/>
                <a:cxnLst/>
                <a:rect r="r" b="b" t="t" l="l"/>
                <a:pathLst>
                  <a:path h="788984" w="1751844">
                    <a:moveTo>
                      <a:pt x="59360" y="0"/>
                    </a:moveTo>
                    <a:lnTo>
                      <a:pt x="1692484" y="0"/>
                    </a:lnTo>
                    <a:cubicBezTo>
                      <a:pt x="1725268" y="0"/>
                      <a:pt x="1751844" y="26577"/>
                      <a:pt x="1751844" y="59360"/>
                    </a:cubicBezTo>
                    <a:lnTo>
                      <a:pt x="1751844" y="729623"/>
                    </a:lnTo>
                    <a:cubicBezTo>
                      <a:pt x="1751844" y="762407"/>
                      <a:pt x="1725268" y="788984"/>
                      <a:pt x="1692484" y="788984"/>
                    </a:cubicBezTo>
                    <a:lnTo>
                      <a:pt x="59360" y="788984"/>
                    </a:lnTo>
                    <a:cubicBezTo>
                      <a:pt x="26577" y="788984"/>
                      <a:pt x="0" y="762407"/>
                      <a:pt x="0" y="729623"/>
                    </a:cubicBezTo>
                    <a:lnTo>
                      <a:pt x="0" y="59360"/>
                    </a:lnTo>
                    <a:cubicBezTo>
                      <a:pt x="0" y="26577"/>
                      <a:pt x="26577" y="0"/>
                      <a:pt x="59360" y="0"/>
                    </a:cubicBezTo>
                    <a:close/>
                  </a:path>
                </a:pathLst>
              </a:custGeom>
              <a:solidFill>
                <a:srgbClr val="E9C7C6"/>
              </a:solidFill>
            </p:spPr>
          </p:sp>
          <p:sp>
            <p:nvSpPr>
              <p:cNvPr name="TextBox 13" id="13"/>
              <p:cNvSpPr txBox="true"/>
              <p:nvPr/>
            </p:nvSpPr>
            <p:spPr>
              <a:xfrm>
                <a:off x="0" y="-38100"/>
                <a:ext cx="1751844" cy="82708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95604" y="133350"/>
              <a:ext cx="7735510" cy="3487903"/>
            </a:xfrm>
            <a:prstGeom prst="rect">
              <a:avLst/>
            </a:prstGeom>
          </p:spPr>
          <p:txBody>
            <a:bodyPr anchor="t" rtlCol="false" tIns="0" lIns="0" bIns="0" rIns="0">
              <a:spAutoFit/>
            </a:bodyPr>
            <a:lstStyle/>
            <a:p>
              <a:pPr algn="l">
                <a:lnSpc>
                  <a:spcPts val="4193"/>
                </a:lnSpc>
              </a:pPr>
              <a:r>
                <a:rPr lang="en-US" sz="2995">
                  <a:solidFill>
                    <a:srgbClr val="000000"/>
                  </a:solidFill>
                  <a:latin typeface="Alatsi"/>
                  <a:ea typeface="Alatsi"/>
                  <a:cs typeface="Alatsi"/>
                  <a:sym typeface="Alatsi"/>
                </a:rPr>
                <a:t>Style transfer has emerged as a powerful technique in computer vision for applying the color and texture characteristics of one image to another image.</a:t>
              </a:r>
            </a:p>
          </p:txBody>
        </p:sp>
      </p:grpSp>
      <p:sp>
        <p:nvSpPr>
          <p:cNvPr name="TextBox 15" id="15"/>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TextBox 16" id="16"/>
          <p:cNvSpPr txBox="true"/>
          <p:nvPr/>
        </p:nvSpPr>
        <p:spPr>
          <a:xfrm rot="0">
            <a:off x="9550637" y="5986928"/>
            <a:ext cx="5276728"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Color transfer</a:t>
            </a:r>
          </a:p>
        </p:txBody>
      </p:sp>
      <p:sp>
        <p:nvSpPr>
          <p:cNvPr name="AutoShape 17" id="17"/>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18" id="18"/>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19" id="19"/>
          <p:cNvGrpSpPr/>
          <p:nvPr/>
        </p:nvGrpSpPr>
        <p:grpSpPr>
          <a:xfrm rot="0">
            <a:off x="15859155" y="0"/>
            <a:ext cx="1562612" cy="1673225"/>
            <a:chOff x="0" y="0"/>
            <a:chExt cx="2083482" cy="2230967"/>
          </a:xfrm>
        </p:grpSpPr>
        <p:grpSp>
          <p:nvGrpSpPr>
            <p:cNvPr name="Group 20" id="20"/>
            <p:cNvGrpSpPr/>
            <p:nvPr/>
          </p:nvGrpSpPr>
          <p:grpSpPr>
            <a:xfrm rot="0">
              <a:off x="75599" y="0"/>
              <a:ext cx="1932284" cy="2230967"/>
              <a:chOff x="0" y="0"/>
              <a:chExt cx="703982" cy="812800"/>
            </a:xfrm>
          </p:grpSpPr>
          <p:sp>
            <p:nvSpPr>
              <p:cNvPr name="Freeform 21" id="2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2" id="2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5</a:t>
              </a:r>
            </a:p>
          </p:txBody>
        </p:sp>
      </p:grpSp>
      <p:sp>
        <p:nvSpPr>
          <p:cNvPr name="Freeform 24" id="24"/>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674688"/>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LITERARY REVIEW</a:t>
            </a:r>
          </a:p>
        </p:txBody>
      </p:sp>
      <p:grpSp>
        <p:nvGrpSpPr>
          <p:cNvPr name="Group 3" id="3"/>
          <p:cNvGrpSpPr/>
          <p:nvPr/>
        </p:nvGrpSpPr>
        <p:grpSpPr>
          <a:xfrm rot="0">
            <a:off x="1704735" y="2354930"/>
            <a:ext cx="15516465" cy="2095937"/>
            <a:chOff x="0" y="0"/>
            <a:chExt cx="20688620" cy="2794583"/>
          </a:xfrm>
        </p:grpSpPr>
        <p:grpSp>
          <p:nvGrpSpPr>
            <p:cNvPr name="Group 4" id="4"/>
            <p:cNvGrpSpPr/>
            <p:nvPr/>
          </p:nvGrpSpPr>
          <p:grpSpPr>
            <a:xfrm rot="0">
              <a:off x="0" y="0"/>
              <a:ext cx="1473815" cy="14738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1</a:t>
              </a:r>
            </a:p>
          </p:txBody>
        </p:sp>
        <p:sp>
          <p:nvSpPr>
            <p:cNvPr name="TextBox 8" id="8"/>
            <p:cNvSpPr txBox="true"/>
            <p:nvPr/>
          </p:nvSpPr>
          <p:spPr>
            <a:xfrm rot="0">
              <a:off x="1711697" y="-63120"/>
              <a:ext cx="18976923" cy="2857703"/>
            </a:xfrm>
            <a:prstGeom prst="rect">
              <a:avLst/>
            </a:prstGeom>
          </p:spPr>
          <p:txBody>
            <a:bodyPr anchor="t" rtlCol="false" tIns="0" lIns="0" bIns="0" rIns="0">
              <a:spAutoFit/>
            </a:bodyPr>
            <a:lstStyle/>
            <a:p>
              <a:pPr algn="l">
                <a:lnSpc>
                  <a:spcPts val="4322"/>
                </a:lnSpc>
              </a:pPr>
              <a:r>
                <a:rPr lang="en-US" sz="3087">
                  <a:solidFill>
                    <a:srgbClr val="000000"/>
                  </a:solidFill>
                  <a:latin typeface="Alatsi"/>
                  <a:ea typeface="Alatsi"/>
                  <a:cs typeface="Alatsi"/>
                  <a:sym typeface="Alatsi"/>
                </a:rPr>
                <a:t>Traditionally, artists choose a harmonic set from prescribed sets provided in handbooks [2]. Later on efforts were made to create interactive applications [3].</a:t>
              </a:r>
            </a:p>
            <a:p>
              <a:pPr algn="l">
                <a:lnSpc>
                  <a:spcPts val="4322"/>
                </a:lnSpc>
              </a:pPr>
              <a:r>
                <a:rPr lang="en-US" sz="3087">
                  <a:solidFill>
                    <a:srgbClr val="000000"/>
                  </a:solidFill>
                  <a:latin typeface="Alatsi"/>
                  <a:ea typeface="Alatsi"/>
                  <a:cs typeface="Alatsi"/>
                  <a:sym typeface="Alatsi"/>
                </a:rPr>
                <a:t>Once the set is defined, the artist needs to color or recolor his/her product with this set, </a:t>
              </a:r>
              <a:r>
                <a:rPr lang="en-US" sz="3087" u="sng">
                  <a:solidFill>
                    <a:srgbClr val="000000"/>
                  </a:solidFill>
                  <a:latin typeface="Alatsi"/>
                  <a:ea typeface="Alatsi"/>
                  <a:cs typeface="Alatsi"/>
                  <a:sym typeface="Alatsi"/>
                </a:rPr>
                <a:t>a task that can be tedious when the image is complex and contains many colors</a:t>
              </a:r>
              <a:r>
                <a:rPr lang="en-US" sz="3087">
                  <a:solidFill>
                    <a:srgbClr val="000000"/>
                  </a:solidFill>
                  <a:latin typeface="Alatsi"/>
                  <a:ea typeface="Alatsi"/>
                  <a:cs typeface="Alatsi"/>
                  <a:sym typeface="Alatsi"/>
                </a:rPr>
                <a:t>.</a:t>
              </a:r>
            </a:p>
          </p:txBody>
        </p:sp>
      </p:grpSp>
      <p:grpSp>
        <p:nvGrpSpPr>
          <p:cNvPr name="Group 9" id="9"/>
          <p:cNvGrpSpPr/>
          <p:nvPr/>
        </p:nvGrpSpPr>
        <p:grpSpPr>
          <a:xfrm rot="0">
            <a:off x="1704735" y="4896565"/>
            <a:ext cx="15516465" cy="2094604"/>
            <a:chOff x="0" y="0"/>
            <a:chExt cx="20688620" cy="2792806"/>
          </a:xfrm>
        </p:grpSpPr>
        <p:grpSp>
          <p:nvGrpSpPr>
            <p:cNvPr name="Group 10" id="10"/>
            <p:cNvGrpSpPr/>
            <p:nvPr/>
          </p:nvGrpSpPr>
          <p:grpSpPr>
            <a:xfrm rot="0">
              <a:off x="0" y="0"/>
              <a:ext cx="1473815" cy="14738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2</a:t>
              </a:r>
            </a:p>
          </p:txBody>
        </p:sp>
        <p:sp>
          <p:nvSpPr>
            <p:cNvPr name="TextBox 14" id="14"/>
            <p:cNvSpPr txBox="true"/>
            <p:nvPr/>
          </p:nvSpPr>
          <p:spPr>
            <a:xfrm rot="0">
              <a:off x="1711697" y="-64898"/>
              <a:ext cx="18976923" cy="2857703"/>
            </a:xfrm>
            <a:prstGeom prst="rect">
              <a:avLst/>
            </a:prstGeom>
          </p:spPr>
          <p:txBody>
            <a:bodyPr anchor="t" rtlCol="false" tIns="0" lIns="0" bIns="0" rIns="0">
              <a:spAutoFit/>
            </a:bodyPr>
            <a:lstStyle/>
            <a:p>
              <a:pPr algn="l">
                <a:lnSpc>
                  <a:spcPts val="4322"/>
                </a:lnSpc>
              </a:pPr>
              <a:r>
                <a:rPr lang="en-US" sz="3087">
                  <a:solidFill>
                    <a:srgbClr val="000000"/>
                  </a:solidFill>
                  <a:latin typeface="Alatsi"/>
                  <a:ea typeface="Alatsi"/>
                  <a:cs typeface="Alatsi"/>
                  <a:sym typeface="Alatsi"/>
                </a:rPr>
                <a:t>Some efforts have been made in creating </a:t>
              </a:r>
              <a:r>
                <a:rPr lang="en-US" sz="3087">
                  <a:solidFill>
                    <a:srgbClr val="000000"/>
                  </a:solidFill>
                  <a:latin typeface="Alatsi"/>
                  <a:ea typeface="Alatsi"/>
                  <a:cs typeface="Alatsi"/>
                  <a:sym typeface="Alatsi"/>
                </a:rPr>
                <a:t>automated</a:t>
              </a:r>
              <a:r>
                <a:rPr lang="en-US" sz="3087">
                  <a:solidFill>
                    <a:srgbClr val="000000"/>
                  </a:solidFill>
                  <a:latin typeface="Alatsi"/>
                  <a:ea typeface="Alatsi"/>
                  <a:cs typeface="Alatsi"/>
                  <a:sym typeface="Alatsi"/>
                </a:rPr>
                <a:t> tools that let users recolor a photograph [4]. However, all of </a:t>
              </a:r>
              <a:r>
                <a:rPr lang="en-US" sz="3087" u="sng">
                  <a:solidFill>
                    <a:srgbClr val="000000"/>
                  </a:solidFill>
                  <a:latin typeface="Alatsi"/>
                  <a:ea typeface="Alatsi"/>
                  <a:cs typeface="Alatsi"/>
                  <a:sym typeface="Alatsi"/>
                </a:rPr>
                <a:t>these rely on the user to make sensible choices to maintain color harmony to some extent</a:t>
              </a:r>
              <a:r>
                <a:rPr lang="en-US" sz="3087">
                  <a:solidFill>
                    <a:srgbClr val="000000"/>
                  </a:solidFill>
                  <a:latin typeface="Alatsi"/>
                  <a:ea typeface="Alatsi"/>
                  <a:cs typeface="Alatsi"/>
                  <a:sym typeface="Alatsi"/>
                </a:rPr>
                <a:t>. And </a:t>
              </a:r>
              <a:r>
                <a:rPr lang="en-US" sz="3087" u="sng">
                  <a:solidFill>
                    <a:srgbClr val="000000"/>
                  </a:solidFill>
                  <a:latin typeface="Alatsi"/>
                  <a:ea typeface="Alatsi"/>
                  <a:cs typeface="Alatsi"/>
                  <a:sym typeface="Alatsi"/>
                </a:rPr>
                <a:t>they are single image tools, which means that recoloring one image based on other is a tedious task</a:t>
              </a:r>
              <a:r>
                <a:rPr lang="en-US" sz="3087">
                  <a:solidFill>
                    <a:srgbClr val="000000"/>
                  </a:solidFill>
                  <a:latin typeface="Alatsi"/>
                  <a:ea typeface="Alatsi"/>
                  <a:cs typeface="Alatsi"/>
                  <a:sym typeface="Alatsi"/>
                </a:rPr>
                <a:t>.</a:t>
              </a:r>
            </a:p>
          </p:txBody>
        </p:sp>
      </p:grpSp>
      <p:grpSp>
        <p:nvGrpSpPr>
          <p:cNvPr name="Group 15" id="15"/>
          <p:cNvGrpSpPr/>
          <p:nvPr/>
        </p:nvGrpSpPr>
        <p:grpSpPr>
          <a:xfrm rot="0">
            <a:off x="1704735" y="7436866"/>
            <a:ext cx="15516465" cy="1105361"/>
            <a:chOff x="0" y="0"/>
            <a:chExt cx="20688620" cy="1473815"/>
          </a:xfrm>
        </p:grpSpPr>
        <p:grpSp>
          <p:nvGrpSpPr>
            <p:cNvPr name="Group 16" id="16"/>
            <p:cNvGrpSpPr/>
            <p:nvPr/>
          </p:nvGrpSpPr>
          <p:grpSpPr>
            <a:xfrm rot="0">
              <a:off x="0" y="0"/>
              <a:ext cx="1473815" cy="14738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3</a:t>
              </a:r>
            </a:p>
          </p:txBody>
        </p:sp>
        <p:sp>
          <p:nvSpPr>
            <p:cNvPr name="TextBox 20" id="20"/>
            <p:cNvSpPr txBox="true"/>
            <p:nvPr/>
          </p:nvSpPr>
          <p:spPr>
            <a:xfrm rot="0">
              <a:off x="1711697" y="-66675"/>
              <a:ext cx="18976923" cy="1409903"/>
            </a:xfrm>
            <a:prstGeom prst="rect">
              <a:avLst/>
            </a:prstGeom>
          </p:spPr>
          <p:txBody>
            <a:bodyPr anchor="t" rtlCol="false" tIns="0" lIns="0" bIns="0" rIns="0">
              <a:spAutoFit/>
            </a:bodyPr>
            <a:lstStyle/>
            <a:p>
              <a:pPr algn="l">
                <a:lnSpc>
                  <a:spcPts val="4322"/>
                </a:lnSpc>
              </a:pPr>
              <a:r>
                <a:rPr lang="en-US" sz="3087">
                  <a:solidFill>
                    <a:srgbClr val="000000"/>
                  </a:solidFill>
                  <a:latin typeface="Alatsi"/>
                  <a:ea typeface="Alatsi"/>
                  <a:cs typeface="Alatsi"/>
                  <a:sym typeface="Alatsi"/>
                </a:rPr>
                <a:t>With regards to style transfer, most methods focus on replicating texture or artistic patterns. Though, </a:t>
              </a:r>
              <a:r>
                <a:rPr lang="en-US" sz="3087" u="sng">
                  <a:solidFill>
                    <a:srgbClr val="000000"/>
                  </a:solidFill>
                  <a:latin typeface="Alatsi"/>
                  <a:ea typeface="Alatsi"/>
                  <a:cs typeface="Alatsi"/>
                  <a:sym typeface="Alatsi"/>
                </a:rPr>
                <a:t>artistic recoloring remains a domain with a lot more potential</a:t>
              </a:r>
              <a:r>
                <a:rPr lang="en-US" sz="3087">
                  <a:solidFill>
                    <a:srgbClr val="000000"/>
                  </a:solidFill>
                  <a:latin typeface="Alatsi"/>
                  <a:ea typeface="Alatsi"/>
                  <a:cs typeface="Alatsi"/>
                  <a:sym typeface="Alatsi"/>
                </a:rPr>
                <a:t>.</a:t>
              </a:r>
            </a:p>
          </p:txBody>
        </p:sp>
      </p:grpSp>
      <p:grpSp>
        <p:nvGrpSpPr>
          <p:cNvPr name="Group 21" id="21"/>
          <p:cNvGrpSpPr/>
          <p:nvPr/>
        </p:nvGrpSpPr>
        <p:grpSpPr>
          <a:xfrm rot="0">
            <a:off x="627362" y="0"/>
            <a:ext cx="937061" cy="10287000"/>
            <a:chOff x="0" y="0"/>
            <a:chExt cx="246798" cy="2709333"/>
          </a:xfrm>
        </p:grpSpPr>
        <p:sp>
          <p:nvSpPr>
            <p:cNvPr name="Freeform 22" id="22"/>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3" id="23"/>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25" id="25"/>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6" id="26"/>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7" id="27"/>
          <p:cNvGrpSpPr/>
          <p:nvPr/>
        </p:nvGrpSpPr>
        <p:grpSpPr>
          <a:xfrm rot="0">
            <a:off x="15859155" y="0"/>
            <a:ext cx="1562612" cy="1673225"/>
            <a:chOff x="0" y="0"/>
            <a:chExt cx="2083482" cy="2230967"/>
          </a:xfrm>
        </p:grpSpPr>
        <p:grpSp>
          <p:nvGrpSpPr>
            <p:cNvPr name="Group 28" id="28"/>
            <p:cNvGrpSpPr/>
            <p:nvPr/>
          </p:nvGrpSpPr>
          <p:grpSpPr>
            <a:xfrm rot="0">
              <a:off x="75599" y="0"/>
              <a:ext cx="1932284" cy="2230967"/>
              <a:chOff x="0" y="0"/>
              <a:chExt cx="703982" cy="812800"/>
            </a:xfrm>
          </p:grpSpPr>
          <p:sp>
            <p:nvSpPr>
              <p:cNvPr name="Freeform 29" id="2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30" id="3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6</a:t>
              </a:r>
            </a:p>
          </p:txBody>
        </p:sp>
      </p:grpSp>
      <p:sp>
        <p:nvSpPr>
          <p:cNvPr name="Freeform 32" id="32"/>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674688"/>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LITERARY REVIEW</a:t>
            </a:r>
          </a:p>
        </p:txBody>
      </p:sp>
      <p:grpSp>
        <p:nvGrpSpPr>
          <p:cNvPr name="Group 3" id="3"/>
          <p:cNvGrpSpPr/>
          <p:nvPr/>
        </p:nvGrpSpPr>
        <p:grpSpPr>
          <a:xfrm rot="0">
            <a:off x="1742835" y="2406409"/>
            <a:ext cx="15516465" cy="1105361"/>
            <a:chOff x="0" y="0"/>
            <a:chExt cx="20688620" cy="1473815"/>
          </a:xfrm>
        </p:grpSpPr>
        <p:grpSp>
          <p:nvGrpSpPr>
            <p:cNvPr name="Group 4" id="4"/>
            <p:cNvGrpSpPr/>
            <p:nvPr/>
          </p:nvGrpSpPr>
          <p:grpSpPr>
            <a:xfrm rot="0">
              <a:off x="0" y="0"/>
              <a:ext cx="1473815" cy="14738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4</a:t>
              </a:r>
            </a:p>
          </p:txBody>
        </p:sp>
        <p:sp>
          <p:nvSpPr>
            <p:cNvPr name="TextBox 8" id="8"/>
            <p:cNvSpPr txBox="true"/>
            <p:nvPr/>
          </p:nvSpPr>
          <p:spPr>
            <a:xfrm rot="0">
              <a:off x="1711697" y="-63120"/>
              <a:ext cx="18976923" cy="1409903"/>
            </a:xfrm>
            <a:prstGeom prst="rect">
              <a:avLst/>
            </a:prstGeom>
          </p:spPr>
          <p:txBody>
            <a:bodyPr anchor="t" rtlCol="false" tIns="0" lIns="0" bIns="0" rIns="0">
              <a:spAutoFit/>
            </a:bodyPr>
            <a:lstStyle/>
            <a:p>
              <a:pPr algn="l">
                <a:lnSpc>
                  <a:spcPts val="4322"/>
                </a:lnSpc>
              </a:pPr>
              <a:r>
                <a:rPr lang="en-US" sz="3087" u="sng">
                  <a:solidFill>
                    <a:srgbClr val="000000"/>
                  </a:solidFill>
                  <a:latin typeface="Alatsi"/>
                  <a:ea typeface="Alatsi"/>
                  <a:cs typeface="Alatsi"/>
                  <a:sym typeface="Alatsi"/>
                </a:rPr>
                <a:t>Harmony types are defined by the geometric relationships between colors</a:t>
              </a:r>
              <a:r>
                <a:rPr lang="en-US" sz="3087">
                  <a:solidFill>
                    <a:srgbClr val="000000"/>
                  </a:solidFill>
                  <a:latin typeface="Alatsi"/>
                  <a:ea typeface="Alatsi"/>
                  <a:cs typeface="Alatsi"/>
                  <a:sym typeface="Alatsi"/>
                </a:rPr>
                <a:t> in a color space, represented as angles in the hue-saturation-value (HSV) or similar spaces [1].</a:t>
              </a:r>
            </a:p>
          </p:txBody>
        </p:sp>
      </p:grpSp>
      <p:grpSp>
        <p:nvGrpSpPr>
          <p:cNvPr name="Group 9" id="9"/>
          <p:cNvGrpSpPr/>
          <p:nvPr/>
        </p:nvGrpSpPr>
        <p:grpSpPr>
          <a:xfrm rot="0">
            <a:off x="1742835" y="3988020"/>
            <a:ext cx="15516465" cy="1105361"/>
            <a:chOff x="0" y="0"/>
            <a:chExt cx="20688620" cy="1473815"/>
          </a:xfrm>
        </p:grpSpPr>
        <p:grpSp>
          <p:nvGrpSpPr>
            <p:cNvPr name="Group 10" id="10"/>
            <p:cNvGrpSpPr/>
            <p:nvPr/>
          </p:nvGrpSpPr>
          <p:grpSpPr>
            <a:xfrm rot="0">
              <a:off x="0" y="0"/>
              <a:ext cx="1473815" cy="14738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5</a:t>
              </a:r>
            </a:p>
          </p:txBody>
        </p:sp>
        <p:sp>
          <p:nvSpPr>
            <p:cNvPr name="TextBox 14" id="14"/>
            <p:cNvSpPr txBox="true"/>
            <p:nvPr/>
          </p:nvSpPr>
          <p:spPr>
            <a:xfrm rot="0">
              <a:off x="1711697" y="-64898"/>
              <a:ext cx="18976923" cy="1409903"/>
            </a:xfrm>
            <a:prstGeom prst="rect">
              <a:avLst/>
            </a:prstGeom>
          </p:spPr>
          <p:txBody>
            <a:bodyPr anchor="t" rtlCol="false" tIns="0" lIns="0" bIns="0" rIns="0">
              <a:spAutoFit/>
            </a:bodyPr>
            <a:lstStyle/>
            <a:p>
              <a:pPr algn="l">
                <a:lnSpc>
                  <a:spcPts val="4322"/>
                </a:lnSpc>
              </a:pPr>
              <a:r>
                <a:rPr lang="en-US" sz="3087" u="sng">
                  <a:solidFill>
                    <a:srgbClr val="000000"/>
                  </a:solidFill>
                  <a:latin typeface="Alatsi"/>
                  <a:ea typeface="Alatsi"/>
                  <a:cs typeface="Alatsi"/>
                  <a:sym typeface="Alatsi"/>
                </a:rPr>
                <a:t>Brent’s method, a robust optimization technique</a:t>
              </a:r>
              <a:r>
                <a:rPr lang="en-US" sz="3087">
                  <a:solidFill>
                    <a:srgbClr val="000000"/>
                  </a:solidFill>
                  <a:latin typeface="Alatsi"/>
                  <a:ea typeface="Alatsi"/>
                  <a:cs typeface="Alatsi"/>
                  <a:sym typeface="Alatsi"/>
                </a:rPr>
                <a:t>, is employed to identify the optimal parameters for applying color harmony to any given visual input [6] [7].</a:t>
              </a:r>
            </a:p>
          </p:txBody>
        </p:sp>
      </p:grpSp>
      <p:grpSp>
        <p:nvGrpSpPr>
          <p:cNvPr name="Group 15" id="15"/>
          <p:cNvGrpSpPr/>
          <p:nvPr/>
        </p:nvGrpSpPr>
        <p:grpSpPr>
          <a:xfrm rot="0">
            <a:off x="1742835" y="5566152"/>
            <a:ext cx="15516465" cy="1550346"/>
            <a:chOff x="0" y="0"/>
            <a:chExt cx="20688620" cy="2067128"/>
          </a:xfrm>
        </p:grpSpPr>
        <p:grpSp>
          <p:nvGrpSpPr>
            <p:cNvPr name="Group 16" id="16"/>
            <p:cNvGrpSpPr/>
            <p:nvPr/>
          </p:nvGrpSpPr>
          <p:grpSpPr>
            <a:xfrm rot="0">
              <a:off x="0" y="0"/>
              <a:ext cx="1473815" cy="14738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6</a:t>
              </a:r>
            </a:p>
          </p:txBody>
        </p:sp>
        <p:sp>
          <p:nvSpPr>
            <p:cNvPr name="TextBox 20" id="20"/>
            <p:cNvSpPr txBox="true"/>
            <p:nvPr/>
          </p:nvSpPr>
          <p:spPr>
            <a:xfrm rot="0">
              <a:off x="1711697" y="-66675"/>
              <a:ext cx="18976923" cy="2133803"/>
            </a:xfrm>
            <a:prstGeom prst="rect">
              <a:avLst/>
            </a:prstGeom>
          </p:spPr>
          <p:txBody>
            <a:bodyPr anchor="t" rtlCol="false" tIns="0" lIns="0" bIns="0" rIns="0">
              <a:spAutoFit/>
            </a:bodyPr>
            <a:lstStyle/>
            <a:p>
              <a:pPr algn="l">
                <a:lnSpc>
                  <a:spcPts val="4322"/>
                </a:lnSpc>
              </a:pPr>
              <a:r>
                <a:rPr lang="en-US" sz="3087">
                  <a:solidFill>
                    <a:srgbClr val="000000"/>
                  </a:solidFill>
                  <a:latin typeface="Alatsi"/>
                  <a:ea typeface="Alatsi"/>
                  <a:cs typeface="Alatsi"/>
                  <a:sym typeface="Alatsi"/>
                </a:rPr>
                <a:t>This </a:t>
              </a:r>
              <a:r>
                <a:rPr lang="en-US" sz="3087" u="sng">
                  <a:solidFill>
                    <a:srgbClr val="000000"/>
                  </a:solidFill>
                  <a:latin typeface="Alatsi"/>
                  <a:ea typeface="Alatsi"/>
                  <a:cs typeface="Alatsi"/>
                  <a:sym typeface="Alatsi"/>
                </a:rPr>
                <a:t>mapping is performed using Radial Basis Function (RBF) weights</a:t>
              </a:r>
              <a:r>
                <a:rPr lang="en-US" sz="3087">
                  <a:solidFill>
                    <a:srgbClr val="000000"/>
                  </a:solidFill>
                  <a:latin typeface="Alatsi"/>
                  <a:ea typeface="Alatsi"/>
                  <a:cs typeface="Alatsi"/>
                  <a:sym typeface="Alatsi"/>
                </a:rPr>
                <a:t>, ensuring smooth and natural transitions between colors [5]. RBF weights are computed using Gaussian functions centered around the style palette colors.</a:t>
              </a:r>
            </a:p>
          </p:txBody>
        </p:sp>
      </p:grpSp>
      <p:grpSp>
        <p:nvGrpSpPr>
          <p:cNvPr name="Group 21" id="21"/>
          <p:cNvGrpSpPr/>
          <p:nvPr/>
        </p:nvGrpSpPr>
        <p:grpSpPr>
          <a:xfrm rot="0">
            <a:off x="627362" y="0"/>
            <a:ext cx="937061" cy="10287000"/>
            <a:chOff x="0" y="0"/>
            <a:chExt cx="246798" cy="2709333"/>
          </a:xfrm>
        </p:grpSpPr>
        <p:sp>
          <p:nvSpPr>
            <p:cNvPr name="Freeform 22" id="22"/>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3" id="23"/>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5400000">
            <a:off x="-2135611" y="4672965"/>
            <a:ext cx="6882108" cy="94107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a:p>
            <a:pPr algn="ctr">
              <a:lnSpc>
                <a:spcPts val="3779"/>
              </a:lnSpc>
            </a:pPr>
          </a:p>
        </p:txBody>
      </p:sp>
      <p:sp>
        <p:nvSpPr>
          <p:cNvPr name="AutoShape 25" id="25"/>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6" id="26"/>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7" id="27"/>
          <p:cNvGrpSpPr/>
          <p:nvPr/>
        </p:nvGrpSpPr>
        <p:grpSpPr>
          <a:xfrm rot="0">
            <a:off x="15859155" y="0"/>
            <a:ext cx="1562612" cy="1673225"/>
            <a:chOff x="0" y="0"/>
            <a:chExt cx="2083482" cy="2230967"/>
          </a:xfrm>
        </p:grpSpPr>
        <p:grpSp>
          <p:nvGrpSpPr>
            <p:cNvPr name="Group 28" id="28"/>
            <p:cNvGrpSpPr/>
            <p:nvPr/>
          </p:nvGrpSpPr>
          <p:grpSpPr>
            <a:xfrm rot="0">
              <a:off x="75599" y="0"/>
              <a:ext cx="1932284" cy="2230967"/>
              <a:chOff x="0" y="0"/>
              <a:chExt cx="703982" cy="812800"/>
            </a:xfrm>
          </p:grpSpPr>
          <p:sp>
            <p:nvSpPr>
              <p:cNvPr name="Freeform 29" id="2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30" id="3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7</a:t>
              </a:r>
            </a:p>
          </p:txBody>
        </p:sp>
      </p:grpSp>
      <p:sp>
        <p:nvSpPr>
          <p:cNvPr name="Freeform 32" id="32"/>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4" id="34"/>
          <p:cNvGrpSpPr/>
          <p:nvPr/>
        </p:nvGrpSpPr>
        <p:grpSpPr>
          <a:xfrm rot="0">
            <a:off x="1742835" y="7589269"/>
            <a:ext cx="15516465" cy="1550346"/>
            <a:chOff x="0" y="0"/>
            <a:chExt cx="20688620" cy="2067128"/>
          </a:xfrm>
        </p:grpSpPr>
        <p:grpSp>
          <p:nvGrpSpPr>
            <p:cNvPr name="Group 35" id="35"/>
            <p:cNvGrpSpPr/>
            <p:nvPr/>
          </p:nvGrpSpPr>
          <p:grpSpPr>
            <a:xfrm rot="0">
              <a:off x="0" y="0"/>
              <a:ext cx="1473815" cy="147381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7</a:t>
              </a:r>
            </a:p>
          </p:txBody>
        </p:sp>
        <p:sp>
          <p:nvSpPr>
            <p:cNvPr name="TextBox 39" id="39"/>
            <p:cNvSpPr txBox="true"/>
            <p:nvPr/>
          </p:nvSpPr>
          <p:spPr>
            <a:xfrm rot="0">
              <a:off x="1711697" y="-66675"/>
              <a:ext cx="18976923" cy="2133803"/>
            </a:xfrm>
            <a:prstGeom prst="rect">
              <a:avLst/>
            </a:prstGeom>
          </p:spPr>
          <p:txBody>
            <a:bodyPr anchor="t" rtlCol="false" tIns="0" lIns="0" bIns="0" rIns="0">
              <a:spAutoFit/>
            </a:bodyPr>
            <a:lstStyle/>
            <a:p>
              <a:pPr algn="l">
                <a:lnSpc>
                  <a:spcPts val="4322"/>
                </a:lnSpc>
              </a:pPr>
              <a:r>
                <a:rPr lang="en-US" sz="3087">
                  <a:solidFill>
                    <a:srgbClr val="000000"/>
                  </a:solidFill>
                  <a:latin typeface="Alatsi"/>
                  <a:ea typeface="Alatsi"/>
                  <a:cs typeface="Alatsi"/>
                  <a:sym typeface="Alatsi"/>
                </a:rPr>
                <a:t>The notion of color harmony in our work is based on the schemes developed by Matsuda [11] [12], which descend from Itten’s notions of harmony [13] [14], widely accepted in applicable fields involving colors.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115848" y="2797294"/>
            <a:ext cx="276395" cy="27639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METHODOLOGY</a:t>
            </a:r>
          </a:p>
        </p:txBody>
      </p:sp>
      <p:sp>
        <p:nvSpPr>
          <p:cNvPr name="TextBox 6" id="6"/>
          <p:cNvSpPr txBox="true"/>
          <p:nvPr/>
        </p:nvSpPr>
        <p:spPr>
          <a:xfrm rot="0">
            <a:off x="1613342" y="2495119"/>
            <a:ext cx="7530658" cy="795020"/>
          </a:xfrm>
          <a:prstGeom prst="rect">
            <a:avLst/>
          </a:prstGeom>
        </p:spPr>
        <p:txBody>
          <a:bodyPr anchor="t" rtlCol="false" tIns="0" lIns="0" bIns="0" rIns="0">
            <a:spAutoFit/>
          </a:bodyPr>
          <a:lstStyle/>
          <a:p>
            <a:pPr algn="l">
              <a:lnSpc>
                <a:spcPts val="6580"/>
              </a:lnSpc>
            </a:pPr>
            <a:r>
              <a:rPr lang="en-US" sz="4700" b="true">
                <a:solidFill>
                  <a:srgbClr val="000000"/>
                </a:solidFill>
                <a:latin typeface="Montserrat Semi-Bold"/>
                <a:ea typeface="Montserrat Semi-Bold"/>
                <a:cs typeface="Montserrat Semi-Bold"/>
                <a:sym typeface="Montserrat Semi-Bold"/>
              </a:rPr>
              <a:t>Overview</a:t>
            </a:r>
          </a:p>
        </p:txBody>
      </p:sp>
      <p:sp>
        <p:nvSpPr>
          <p:cNvPr name="Freeform 7" id="7"/>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9" id="9"/>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0" id="10"/>
          <p:cNvGrpSpPr/>
          <p:nvPr/>
        </p:nvGrpSpPr>
        <p:grpSpPr>
          <a:xfrm rot="0">
            <a:off x="15859155" y="0"/>
            <a:ext cx="1562612" cy="1673225"/>
            <a:chOff x="0" y="0"/>
            <a:chExt cx="2083482" cy="2230967"/>
          </a:xfrm>
        </p:grpSpPr>
        <p:grpSp>
          <p:nvGrpSpPr>
            <p:cNvPr name="Group 11" id="11"/>
            <p:cNvGrpSpPr/>
            <p:nvPr/>
          </p:nvGrpSpPr>
          <p:grpSpPr>
            <a:xfrm rot="0">
              <a:off x="75599" y="0"/>
              <a:ext cx="1932284" cy="2230967"/>
              <a:chOff x="0" y="0"/>
              <a:chExt cx="703982" cy="812800"/>
            </a:xfrm>
          </p:grpSpPr>
          <p:sp>
            <p:nvSpPr>
              <p:cNvPr name="Freeform 12" id="1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3" id="1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8</a:t>
              </a:r>
            </a:p>
          </p:txBody>
        </p:sp>
      </p:grpSp>
      <p:sp>
        <p:nvSpPr>
          <p:cNvPr name="Freeform 15" id="15"/>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2027654" y="3498286"/>
            <a:ext cx="12650219" cy="3934423"/>
          </a:xfrm>
          <a:prstGeom prst="rect">
            <a:avLst/>
          </a:prstGeom>
        </p:spPr>
        <p:txBody>
          <a:bodyPr anchor="t" rtlCol="false" tIns="0" lIns="0" bIns="0" rIns="0">
            <a:spAutoFit/>
          </a:bodyPr>
          <a:lstStyle/>
          <a:p>
            <a:pPr algn="l" marL="766734" indent="-383367" lvl="1">
              <a:lnSpc>
                <a:spcPts val="6356"/>
              </a:lnSpc>
              <a:buFont typeface="Arial"/>
              <a:buChar char="•"/>
            </a:pPr>
            <a:r>
              <a:rPr lang="en-US" b="true" sz="3551">
                <a:solidFill>
                  <a:srgbClr val="000000"/>
                </a:solidFill>
                <a:latin typeface="Montserrat Medium"/>
                <a:ea typeface="Montserrat Medium"/>
                <a:cs typeface="Montserrat Medium"/>
                <a:sym typeface="Montserrat Medium"/>
              </a:rPr>
              <a:t>Color Palette Extraction Using K-Means Clustering</a:t>
            </a:r>
          </a:p>
          <a:p>
            <a:pPr algn="l" marL="766734" indent="-383367" lvl="1">
              <a:lnSpc>
                <a:spcPts val="6356"/>
              </a:lnSpc>
              <a:buFont typeface="Arial"/>
              <a:buChar char="•"/>
            </a:pPr>
            <a:r>
              <a:rPr lang="en-US" b="true" sz="3551">
                <a:solidFill>
                  <a:srgbClr val="000000"/>
                </a:solidFill>
                <a:latin typeface="Montserrat Medium"/>
                <a:ea typeface="Montserrat Medium"/>
                <a:cs typeface="Montserrat Medium"/>
                <a:sym typeface="Montserrat Medium"/>
              </a:rPr>
              <a:t>Color Transfer Using RBF Mapping</a:t>
            </a:r>
          </a:p>
          <a:p>
            <a:pPr algn="l" marL="766734" indent="-383367" lvl="1">
              <a:lnSpc>
                <a:spcPts val="6356"/>
              </a:lnSpc>
              <a:buFont typeface="Arial"/>
              <a:buChar char="•"/>
            </a:pPr>
            <a:r>
              <a:rPr lang="en-US" b="true" sz="3551">
                <a:solidFill>
                  <a:srgbClr val="000000"/>
                </a:solidFill>
                <a:latin typeface="Montserrat Medium"/>
                <a:ea typeface="Montserrat Medium"/>
                <a:cs typeface="Montserrat Medium"/>
                <a:sym typeface="Montserrat Medium"/>
              </a:rPr>
              <a:t>Harmonic Shift Adjustment</a:t>
            </a:r>
          </a:p>
          <a:p>
            <a:pPr algn="l" marL="766734" indent="-383367" lvl="1">
              <a:lnSpc>
                <a:spcPts val="6356"/>
              </a:lnSpc>
              <a:buFont typeface="Arial"/>
              <a:buChar char="•"/>
            </a:pPr>
            <a:r>
              <a:rPr lang="en-US" b="true" sz="3551">
                <a:solidFill>
                  <a:srgbClr val="000000"/>
                </a:solidFill>
                <a:latin typeface="Montserrat Medium"/>
                <a:ea typeface="Montserrat Medium"/>
                <a:cs typeface="Montserrat Medium"/>
                <a:sym typeface="Montserrat Medium"/>
              </a:rPr>
              <a:t>Temporal Coherence for Video Processing</a:t>
            </a:r>
          </a:p>
          <a:p>
            <a:pPr algn="l" marL="766734" indent="-383367" lvl="1">
              <a:lnSpc>
                <a:spcPts val="6356"/>
              </a:lnSpc>
              <a:buFont typeface="Arial"/>
              <a:buChar char="•"/>
            </a:pPr>
            <a:r>
              <a:rPr lang="en-US" b="true" sz="3551">
                <a:solidFill>
                  <a:srgbClr val="000000"/>
                </a:solidFill>
                <a:latin typeface="Montserrat Medium"/>
                <a:ea typeface="Montserrat Medium"/>
                <a:cs typeface="Montserrat Medium"/>
                <a:sym typeface="Montserrat Medium"/>
              </a:rPr>
              <a:t>Implementation and Modular Design</a:t>
            </a:r>
          </a:p>
        </p:txBody>
      </p:sp>
      <p:sp>
        <p:nvSpPr>
          <p:cNvPr name="TextBox 17" id="17"/>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IIIT Hyderabad | DIP 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DAGYIi_KJFA</dc:identifier>
  <dcterms:modified xsi:type="dcterms:W3CDTF">2011-08-01T06:04:30Z</dcterms:modified>
  <cp:revision>1</cp:revision>
  <dc:title>DIP 2024 Project Presentation</dc:title>
</cp:coreProperties>
</file>